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78" r:id="rId4"/>
    <p:sldId id="272" r:id="rId5"/>
    <p:sldId id="298" r:id="rId6"/>
    <p:sldId id="274" r:id="rId7"/>
    <p:sldId id="294" r:id="rId8"/>
    <p:sldId id="275" r:id="rId9"/>
    <p:sldId id="263" r:id="rId10"/>
    <p:sldId id="289" r:id="rId11"/>
    <p:sldId id="295" r:id="rId12"/>
    <p:sldId id="260" r:id="rId13"/>
    <p:sldId id="259" r:id="rId14"/>
    <p:sldId id="261" r:id="rId15"/>
    <p:sldId id="286" r:id="rId16"/>
    <p:sldId id="293" r:id="rId17"/>
    <p:sldId id="269" r:id="rId18"/>
    <p:sldId id="291" r:id="rId19"/>
    <p:sldId id="288" r:id="rId20"/>
    <p:sldId id="257" r:id="rId21"/>
    <p:sldId id="262" r:id="rId22"/>
    <p:sldId id="264" r:id="rId23"/>
    <p:sldId id="265" r:id="rId24"/>
    <p:sldId id="267" r:id="rId25"/>
    <p:sldId id="266" r:id="rId26"/>
    <p:sldId id="299" r:id="rId27"/>
    <p:sldId id="284" r:id="rId28"/>
    <p:sldId id="297" r:id="rId29"/>
    <p:sldId id="292" r:id="rId30"/>
    <p:sldId id="281" r:id="rId31"/>
    <p:sldId id="290" r:id="rId32"/>
    <p:sldId id="282" r:id="rId33"/>
    <p:sldId id="283" r:id="rId34"/>
    <p:sldId id="27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рсен Эдуардович Арушанян" initials="АЭА" lastIdx="5" clrIdx="0">
    <p:extLst>
      <p:ext uri="{19B8F6BF-5375-455C-9EA6-DF929625EA0E}">
        <p15:presenceInfo xmlns:p15="http://schemas.microsoft.com/office/powerpoint/2012/main" userId="Арсен Эдуардович Арушаня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3" d="100"/>
          <a:sy n="83" d="100"/>
        </p:scale>
        <p:origin x="1327" y="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1-14T10:35:40.633" idx="4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4T09:41:48.870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128A-DA80-4D57-B401-FB5D8D4EEF8B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895-596E-414C-8277-76E8FB619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92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128A-DA80-4D57-B401-FB5D8D4EEF8B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895-596E-414C-8277-76E8FB619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09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128A-DA80-4D57-B401-FB5D8D4EEF8B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895-596E-414C-8277-76E8FB619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86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128A-DA80-4D57-B401-FB5D8D4EEF8B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895-596E-414C-8277-76E8FB619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35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128A-DA80-4D57-B401-FB5D8D4EEF8B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895-596E-414C-8277-76E8FB619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7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128A-DA80-4D57-B401-FB5D8D4EEF8B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895-596E-414C-8277-76E8FB619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128A-DA80-4D57-B401-FB5D8D4EEF8B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895-596E-414C-8277-76E8FB619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98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128A-DA80-4D57-B401-FB5D8D4EEF8B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895-596E-414C-8277-76E8FB619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46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128A-DA80-4D57-B401-FB5D8D4EEF8B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895-596E-414C-8277-76E8FB619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8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128A-DA80-4D57-B401-FB5D8D4EEF8B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895-596E-414C-8277-76E8FB619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62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128A-DA80-4D57-B401-FB5D8D4EEF8B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2895-596E-414C-8277-76E8FB619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89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4128A-DA80-4D57-B401-FB5D8D4EEF8B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2895-596E-414C-8277-76E8FB6199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0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t.me/facstgm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fmza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hyperlink" Target="https://fmza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fmza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mza.ru)/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stgm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mp"/><Relationship Id="rId5" Type="http://schemas.openxmlformats.org/officeDocument/2006/relationships/image" Target="../media/image1.tmp"/><Relationship Id="rId4" Type="http://schemas.openxmlformats.org/officeDocument/2006/relationships/hyperlink" Target="https://t.me/facstgm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Первичная специализированная аккредитация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(магистратура, ординатура, ДПО)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72101"/>
            <a:ext cx="5015282" cy="1375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5632" y="5661248"/>
            <a:ext cx="1874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2026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4893037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Федеральный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аккредитационный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центр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196" y="764704"/>
            <a:ext cx="8318283" cy="230425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Когда подать документы?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Где узнать список документов?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Где взять график экзаменов, результаты прохождения каждого из этапов???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197" y="4011616"/>
            <a:ext cx="822960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 сайт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СтГМУ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Telegram-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канал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3819276"/>
            <a:ext cx="2859272" cy="786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250" y="5016518"/>
            <a:ext cx="1054699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2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1772816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Как найти информацию на сайте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</a:rPr>
              <a:t>СтГМУ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3140968"/>
            <a:ext cx="4443448" cy="122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5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Сайт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СтГМУ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https://stgmu.ru/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принцип поиска информации</a:t>
            </a:r>
            <a:endParaRPr lang="ru-RU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554" y="1268760"/>
            <a:ext cx="8750892" cy="487948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547664" y="2442974"/>
            <a:ext cx="648072" cy="265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4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159876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4" y="1268760"/>
            <a:ext cx="8047365" cy="5108548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1505863" cy="88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4F81BD">
                    <a:lumMod val="75000"/>
                  </a:srgbClr>
                </a:solidFill>
              </a:rPr>
              <a:t>Сайт </a:t>
            </a:r>
            <a:r>
              <a:rPr lang="ru-RU" b="1" dirty="0" err="1">
                <a:solidFill>
                  <a:srgbClr val="4F81BD">
                    <a:lumMod val="75000"/>
                  </a:srgbClr>
                </a:solidFill>
              </a:rPr>
              <a:t>СтГМУ</a:t>
            </a:r>
            <a:r>
              <a:rPr lang="ru-RU" b="1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en-US" sz="2200" dirty="0">
                <a:solidFill>
                  <a:srgbClr val="4F81BD">
                    <a:lumMod val="75000"/>
                  </a:srgbClr>
                </a:solidFill>
              </a:rPr>
              <a:t>https://stgmu.ru/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en-US" b="1" dirty="0">
                <a:solidFill>
                  <a:srgbClr val="4F81BD">
                    <a:lumMod val="75000"/>
                  </a:srgbClr>
                </a:solidFill>
              </a:rPr>
            </a:br>
            <a:r>
              <a:rPr lang="ru-RU" sz="2700" dirty="0" smtClean="0">
                <a:solidFill>
                  <a:srgbClr val="4F81BD">
                    <a:lumMod val="75000"/>
                  </a:srgbClr>
                </a:solidFill>
              </a:rPr>
              <a:t>принцип поиска информации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699792" y="2780928"/>
            <a:ext cx="12961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71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4F81BD">
                    <a:lumMod val="75000"/>
                  </a:srgbClr>
                </a:solidFill>
              </a:rPr>
              <a:t>Сайт </a:t>
            </a:r>
            <a:r>
              <a:rPr lang="ru-RU" b="1" dirty="0" err="1">
                <a:solidFill>
                  <a:srgbClr val="4F81BD">
                    <a:lumMod val="75000"/>
                  </a:srgbClr>
                </a:solidFill>
              </a:rPr>
              <a:t>СтГМУ</a:t>
            </a:r>
            <a:r>
              <a:rPr lang="ru-RU" b="1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en-US" sz="2200" dirty="0">
                <a:solidFill>
                  <a:srgbClr val="4F81BD">
                    <a:lumMod val="75000"/>
                  </a:srgbClr>
                </a:solidFill>
              </a:rPr>
              <a:t>https://stgmu.ru/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en-US" b="1" dirty="0">
                <a:solidFill>
                  <a:srgbClr val="4F81BD">
                    <a:lumMod val="75000"/>
                  </a:srgbClr>
                </a:solidFill>
              </a:rPr>
            </a:br>
            <a:r>
              <a:rPr lang="ru-RU" sz="2700" dirty="0">
                <a:solidFill>
                  <a:srgbClr val="4F81BD">
                    <a:lumMod val="75000"/>
                  </a:srgbClr>
                </a:solidFill>
              </a:rPr>
              <a:t>последовательность поиска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224256"/>
            <a:ext cx="7488832" cy="55007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3284984"/>
            <a:ext cx="1224136" cy="7229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4509120"/>
            <a:ext cx="1225402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344" y="12454"/>
            <a:ext cx="8229600" cy="1143000"/>
          </a:xfrm>
        </p:spPr>
        <p:txBody>
          <a:bodyPr/>
          <a:lstStyle/>
          <a:p>
            <a:pPr algn="l"/>
            <a:r>
              <a:rPr lang="ru-RU" sz="4000" b="1" dirty="0">
                <a:solidFill>
                  <a:srgbClr val="4F81BD">
                    <a:lumMod val="75000"/>
                  </a:srgbClr>
                </a:solidFill>
              </a:rPr>
              <a:t>Сайт </a:t>
            </a:r>
            <a:r>
              <a:rPr lang="ru-RU" sz="4000" b="1" dirty="0" err="1">
                <a:solidFill>
                  <a:srgbClr val="4F81BD">
                    <a:lumMod val="75000"/>
                  </a:srgbClr>
                </a:solidFill>
              </a:rPr>
              <a:t>СтГМУ</a:t>
            </a:r>
            <a:r>
              <a:rPr lang="ru-RU" sz="4000" b="1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https://stgmu.ru/</a:t>
            </a:r>
            <a:r>
              <a:rPr lang="en-US" sz="4000" b="1" dirty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en-US" sz="4000" b="1" dirty="0">
                <a:solidFill>
                  <a:srgbClr val="4F81BD">
                    <a:lumMod val="75000"/>
                  </a:srgbClr>
                </a:solidFill>
              </a:rPr>
            </a:br>
            <a:r>
              <a:rPr lang="ru-RU" sz="2400" dirty="0">
                <a:solidFill>
                  <a:srgbClr val="4F81BD">
                    <a:lumMod val="75000"/>
                  </a:srgbClr>
                </a:solidFill>
              </a:rPr>
              <a:t>последовательность поиска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130313"/>
            <a:ext cx="7550423" cy="535621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979712" y="2204864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273313"/>
            <a:ext cx="3650249" cy="36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dirty="0">
                <a:solidFill>
                  <a:srgbClr val="4F81BD">
                    <a:lumMod val="75000"/>
                  </a:srgbClr>
                </a:solidFill>
              </a:rPr>
              <a:t>Сайт </a:t>
            </a:r>
            <a:r>
              <a:rPr lang="ru-RU" sz="4000" b="1" dirty="0" err="1">
                <a:solidFill>
                  <a:srgbClr val="4F81BD">
                    <a:lumMod val="75000"/>
                  </a:srgbClr>
                </a:solidFill>
              </a:rPr>
              <a:t>СтГМУ</a:t>
            </a:r>
            <a:r>
              <a:rPr lang="ru-RU" sz="4000" b="1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</a:rPr>
              <a:t>https://stgmu.ru/</a:t>
            </a:r>
            <a:r>
              <a:rPr lang="en-US" sz="4000" b="1" dirty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en-US" sz="4000" b="1" dirty="0">
                <a:solidFill>
                  <a:srgbClr val="4F81BD">
                    <a:lumMod val="75000"/>
                  </a:srgbClr>
                </a:solidFill>
              </a:rPr>
            </a:br>
            <a:r>
              <a:rPr lang="ru-RU" sz="2400" dirty="0">
                <a:solidFill>
                  <a:srgbClr val="4F81BD">
                    <a:lumMod val="75000"/>
                  </a:srgbClr>
                </a:solidFill>
              </a:rPr>
              <a:t>последовательность поиска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024" y="1002752"/>
            <a:ext cx="6984776" cy="54285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051720" y="2780928"/>
            <a:ext cx="46636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ая выноска 11"/>
          <p:cNvSpPr/>
          <p:nvPr/>
        </p:nvSpPr>
        <p:spPr>
          <a:xfrm>
            <a:off x="5856624" y="2145752"/>
            <a:ext cx="3203848" cy="2227934"/>
          </a:xfrm>
          <a:prstGeom prst="wedgeRectCallout">
            <a:avLst>
              <a:gd name="adj1" fmla="val -98708"/>
              <a:gd name="adj2" fmla="val 325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/>
                </a:solidFill>
              </a:rPr>
              <a:t>По другим специальностям</a:t>
            </a:r>
            <a:r>
              <a:rPr lang="ru-RU" b="1" dirty="0" smtClean="0"/>
              <a:t> </a:t>
            </a:r>
            <a:r>
              <a:rPr lang="ru-RU" b="1" dirty="0">
                <a:solidFill>
                  <a:schemeClr val="tx2"/>
                </a:solidFill>
              </a:rPr>
              <a:t>информация будет появляться по </a:t>
            </a:r>
            <a:r>
              <a:rPr lang="ru-RU" b="1" dirty="0" smtClean="0">
                <a:solidFill>
                  <a:schemeClr val="tx2"/>
                </a:solidFill>
              </a:rPr>
              <a:t>мере готовности комиссий </a:t>
            </a:r>
            <a:r>
              <a:rPr lang="ru-RU" sz="1600" b="1" dirty="0" smtClean="0">
                <a:solidFill>
                  <a:schemeClr val="tx2"/>
                </a:solidFill>
              </a:rPr>
              <a:t>(</a:t>
            </a:r>
            <a:r>
              <a:rPr lang="ru-RU" sz="1600" b="1" i="1" dirty="0" smtClean="0">
                <a:solidFill>
                  <a:schemeClr val="tx2"/>
                </a:solidFill>
              </a:rPr>
              <a:t>поэтому </a:t>
            </a:r>
            <a:r>
              <a:rPr lang="ru-RU" sz="1600" b="1" i="1" dirty="0">
                <a:solidFill>
                  <a:schemeClr val="tx2"/>
                </a:solidFill>
              </a:rPr>
              <a:t>нужно </a:t>
            </a:r>
            <a:r>
              <a:rPr lang="ru-RU" sz="1600" b="1" i="1" dirty="0" smtClean="0">
                <a:solidFill>
                  <a:schemeClr val="tx2"/>
                </a:solidFill>
              </a:rPr>
              <a:t>1 раз в неделю </a:t>
            </a:r>
            <a:r>
              <a:rPr lang="ru-RU" sz="1600" b="1" i="1" dirty="0">
                <a:solidFill>
                  <a:schemeClr val="tx2"/>
                </a:solidFill>
              </a:rPr>
              <a:t>следить за этой страницей, чтобы не опоздать с подачей </a:t>
            </a:r>
            <a:r>
              <a:rPr lang="ru-RU" sz="1600" b="1" i="1" dirty="0" smtClean="0">
                <a:solidFill>
                  <a:schemeClr val="tx2"/>
                </a:solidFill>
              </a:rPr>
              <a:t>документов)</a:t>
            </a:r>
            <a:endParaRPr lang="ru-RU" sz="1600" b="1" i="1" dirty="0">
              <a:solidFill>
                <a:schemeClr val="tx2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267744" y="3501008"/>
            <a:ext cx="1656184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19" y="3645024"/>
            <a:ext cx="230425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b="1" dirty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  <a:t>Сайт </a:t>
            </a:r>
            <a:r>
              <a:rPr lang="ru-RU" sz="4000" b="1" dirty="0" err="1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  <a:t>СтГМУ</a:t>
            </a:r>
            <a:r>
              <a:rPr lang="ru-RU" sz="4000" b="1" dirty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  <a:t>https://stgmu.ru/</a:t>
            </a:r>
            <a:r>
              <a:rPr lang="en-US" sz="4000" b="1" dirty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  <a:t/>
            </a:r>
            <a:br>
              <a:rPr lang="en-US" sz="4000" b="1" dirty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</a:br>
            <a:r>
              <a:rPr lang="ru-RU" sz="3100" b="1" dirty="0" smtClean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  <a:t>источник организационной информации</a:t>
            </a:r>
            <a:endParaRPr lang="ru-RU" sz="3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sz="3000" dirty="0">
                <a:solidFill>
                  <a:srgbClr val="4F81BD">
                    <a:lumMod val="75000"/>
                  </a:srgbClr>
                </a:solidFill>
              </a:rPr>
              <a:t>Бланк заявления и образец заполнения</a:t>
            </a:r>
          </a:p>
          <a:p>
            <a:pPr lvl="0"/>
            <a:r>
              <a:rPr lang="ru-RU" sz="3000" dirty="0">
                <a:solidFill>
                  <a:srgbClr val="4F81BD">
                    <a:lumMod val="75000"/>
                  </a:srgbClr>
                </a:solidFill>
              </a:rPr>
              <a:t>Список документов необходимых для допуска к прохождению </a:t>
            </a:r>
            <a:r>
              <a:rPr lang="ru-RU" sz="3000" dirty="0" smtClean="0">
                <a:solidFill>
                  <a:srgbClr val="4F81BD">
                    <a:lumMod val="75000"/>
                  </a:srgbClr>
                </a:solidFill>
              </a:rPr>
              <a:t>аккредитации.</a:t>
            </a:r>
          </a:p>
          <a:p>
            <a:pPr lvl="0"/>
            <a:r>
              <a:rPr lang="ru-RU" sz="3000" dirty="0" smtClean="0">
                <a:solidFill>
                  <a:srgbClr val="4F81BD">
                    <a:lumMod val="75000"/>
                  </a:srgbClr>
                </a:solidFill>
              </a:rPr>
              <a:t>Презентация с методическими рекомендациями по прохождению аккредитации</a:t>
            </a:r>
            <a:endParaRPr lang="ru-RU" sz="3000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r>
              <a:rPr lang="ru-RU" sz="3000" dirty="0">
                <a:solidFill>
                  <a:srgbClr val="4F81BD">
                    <a:lumMod val="75000"/>
                  </a:srgbClr>
                </a:solidFill>
              </a:rPr>
              <a:t>Информация о:</a:t>
            </a:r>
          </a:p>
          <a:p>
            <a:pPr marL="0" lvl="0" indent="0">
              <a:buNone/>
            </a:pPr>
            <a:r>
              <a:rPr lang="ru-RU" sz="3000" dirty="0">
                <a:solidFill>
                  <a:srgbClr val="4F81BD">
                    <a:lumMod val="75000"/>
                  </a:srgbClr>
                </a:solidFill>
              </a:rPr>
              <a:t>	- сроках </a:t>
            </a:r>
            <a:r>
              <a:rPr lang="ru-RU" sz="3000" dirty="0" smtClean="0">
                <a:solidFill>
                  <a:srgbClr val="4F81BD">
                    <a:lumMod val="75000"/>
                  </a:srgbClr>
                </a:solidFill>
              </a:rPr>
              <a:t>приема документов</a:t>
            </a:r>
            <a:endParaRPr lang="ru-RU" sz="3000" dirty="0">
              <a:solidFill>
                <a:srgbClr val="4F81BD">
                  <a:lumMod val="75000"/>
                </a:srgbClr>
              </a:solidFill>
            </a:endParaRPr>
          </a:p>
          <a:p>
            <a:pPr marL="0" lvl="0" indent="0">
              <a:buNone/>
            </a:pPr>
            <a:r>
              <a:rPr lang="ru-RU" sz="3000" dirty="0">
                <a:solidFill>
                  <a:srgbClr val="4F81BD">
                    <a:lumMod val="75000"/>
                  </a:srgbClr>
                </a:solidFill>
              </a:rPr>
              <a:t>	</a:t>
            </a:r>
            <a:r>
              <a:rPr lang="ru-RU" sz="3000" dirty="0" smtClean="0">
                <a:solidFill>
                  <a:srgbClr val="4F81BD">
                    <a:lumMod val="75000"/>
                  </a:srgbClr>
                </a:solidFill>
              </a:rPr>
              <a:t>- </a:t>
            </a:r>
            <a:r>
              <a:rPr lang="ru-RU" sz="3000" dirty="0">
                <a:solidFill>
                  <a:srgbClr val="4F81BD">
                    <a:lumMod val="75000"/>
                  </a:srgbClr>
                </a:solidFill>
              </a:rPr>
              <a:t>точные даты экзаменов </a:t>
            </a:r>
          </a:p>
          <a:p>
            <a:pPr lvl="0"/>
            <a:r>
              <a:rPr lang="ru-RU" sz="3000" dirty="0">
                <a:solidFill>
                  <a:srgbClr val="4F81BD">
                    <a:lumMod val="75000"/>
                  </a:srgbClr>
                </a:solidFill>
              </a:rPr>
              <a:t>Протоколы заседания АПК (списки допущенных к экзаменам, результаты каждого из этапов)</a:t>
            </a:r>
          </a:p>
          <a:p>
            <a:pPr marL="0" indent="0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на вкладках: «Первичная специализированная аккредитация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» или «Новости и объявления»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ФАЦ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9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708" y="71453"/>
            <a:ext cx="8229600" cy="1143000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Telegram-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канал 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(</a:t>
            </a:r>
            <a:r>
              <a:rPr lang="en-US" sz="2400" b="1" dirty="0" err="1">
                <a:solidFill>
                  <a:prstClr val="black"/>
                </a:solidFill>
                <a:ea typeface="+mn-ea"/>
                <a:cs typeface="+mn-cs"/>
              </a:rPr>
              <a:t>tg</a:t>
            </a:r>
            <a:r>
              <a:rPr lang="en-US" sz="2400" b="1" dirty="0">
                <a:solidFill>
                  <a:prstClr val="black"/>
                </a:solidFill>
                <a:ea typeface="+mn-ea"/>
                <a:cs typeface="+mn-cs"/>
              </a:rPr>
              <a:t>-</a:t>
            </a:r>
            <a: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  <a:t>канал: </a:t>
            </a:r>
            <a:r>
              <a:rPr lang="en-US" sz="2400" b="1" dirty="0">
                <a:solidFill>
                  <a:prstClr val="black"/>
                </a:solidFill>
                <a:ea typeface="+mn-ea"/>
                <a:cs typeface="+mn-cs"/>
                <a:hlinkClick r:id="rId2"/>
              </a:rPr>
              <a:t>https://t.me/facstgmu</a:t>
            </a:r>
            <a:r>
              <a:rPr lang="ru-RU" sz="3200" b="1" dirty="0" smtClean="0">
                <a:solidFill>
                  <a:prstClr val="black"/>
                </a:solidFill>
                <a:ea typeface="+mn-ea"/>
                <a:cs typeface="+mn-cs"/>
              </a:rPr>
              <a:t>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33" y="1935878"/>
            <a:ext cx="2376264" cy="47792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2160131" cy="46748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14925"/>
            <a:ext cx="2216445" cy="48211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2317" y="1342329"/>
            <a:ext cx="245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прием документов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56490" y="1296949"/>
            <a:ext cx="282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расписание экзаменов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643783" y="1296949"/>
            <a:ext cx="245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</a:t>
            </a:r>
            <a:r>
              <a:rPr lang="ru-RU" dirty="0"/>
              <a:t>о</a:t>
            </a:r>
            <a:r>
              <a:rPr lang="ru-RU" dirty="0" smtClean="0"/>
              <a:t>бщая информация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4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897" y="62068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Где взять материалы для подготовки к экзаменам?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248" y="2492896"/>
            <a:ext cx="8229600" cy="2836912"/>
          </a:xfrm>
        </p:spPr>
        <p:txBody>
          <a:bodyPr/>
          <a:lstStyle/>
          <a:p>
            <a:pPr marL="0" lvl="0" indent="0" algn="ctr">
              <a:buNone/>
            </a:pPr>
            <a:endParaRPr lang="ru-RU" sz="4800" b="1" dirty="0" smtClean="0">
              <a:solidFill>
                <a:srgbClr val="4F81BD">
                  <a:lumMod val="75000"/>
                </a:srgbClr>
              </a:solidFill>
            </a:endParaRPr>
          </a:p>
          <a:p>
            <a:pPr marL="0" lvl="0" indent="0" algn="ctr">
              <a:buNone/>
            </a:pPr>
            <a:r>
              <a:rPr lang="ru-RU" sz="4800" b="1" dirty="0" smtClean="0">
                <a:solidFill>
                  <a:srgbClr val="4F81BD">
                    <a:lumMod val="75000"/>
                  </a:srgbClr>
                </a:solidFill>
              </a:rPr>
              <a:t>Сайт </a:t>
            </a:r>
            <a:r>
              <a:rPr lang="ru-RU" sz="4800" b="1" dirty="0">
                <a:solidFill>
                  <a:srgbClr val="4F81BD">
                    <a:lumMod val="75000"/>
                  </a:srgbClr>
                </a:solidFill>
              </a:rPr>
              <a:t>ФМЗА </a:t>
            </a:r>
            <a:r>
              <a:rPr lang="en-US" sz="4800" dirty="0">
                <a:solidFill>
                  <a:srgbClr val="4F81BD">
                    <a:lumMod val="75000"/>
                  </a:srgbClr>
                </a:solidFill>
                <a:hlinkClick r:id="rId2"/>
              </a:rPr>
              <a:t>https://</a:t>
            </a:r>
            <a:r>
              <a:rPr lang="en-US" sz="4800" dirty="0" smtClean="0">
                <a:solidFill>
                  <a:srgbClr val="4F81BD">
                    <a:lumMod val="75000"/>
                  </a:srgbClr>
                </a:solidFill>
                <a:hlinkClick r:id="rId2"/>
              </a:rPr>
              <a:t>fmza.ru</a:t>
            </a:r>
            <a:endParaRPr lang="ru-RU" sz="4800" dirty="0" smtClean="0">
              <a:solidFill>
                <a:srgbClr val="4F81BD">
                  <a:lumMod val="75000"/>
                </a:srgbClr>
              </a:solidFill>
            </a:endParaRPr>
          </a:p>
          <a:p>
            <a:pPr marL="0" lvl="0" indent="0" algn="ctr">
              <a:buNone/>
            </a:pPr>
            <a:endParaRPr lang="ru-RU" sz="4800" b="1" dirty="0" smtClean="0">
              <a:solidFill>
                <a:srgbClr val="4F81BD">
                  <a:lumMod val="75000"/>
                </a:srgb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Из презентации Вы узнаете: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Из чего состоит процедура первично-специализированной аккредитации (ПСА)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Сколько есть попыток прохождения ПСА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Когда, где и как подать документы на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аккредитацию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Откуда получать актуальную информацию, касающуюся экзаменов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Где взять материалы для подготовки к каждому из этапов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Как пользоваться сайтами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СтГМУ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 ФМЗА (методического центра аккредитации)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88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147248" cy="5649491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4F81BD">
                    <a:lumMod val="75000"/>
                  </a:srgbClr>
                </a:solidFill>
                <a:latin typeface="+mj-lt"/>
              </a:rPr>
              <a:t>Сайт </a:t>
            </a:r>
            <a:r>
              <a:rPr lang="ru-RU" sz="3600" b="1" dirty="0">
                <a:solidFill>
                  <a:srgbClr val="4F81BD">
                    <a:lumMod val="75000"/>
                  </a:srgbClr>
                </a:solidFill>
                <a:latin typeface="+mj-lt"/>
              </a:rPr>
              <a:t>ФМЗА 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  <a:ea typeface="+mj-ea"/>
                <a:cs typeface="+mj-cs"/>
                <a:hlinkClick r:id="rId2"/>
              </a:rPr>
              <a:t>https</a:t>
            </a:r>
            <a:r>
              <a:rPr lang="en-US" sz="2000" dirty="0">
                <a:solidFill>
                  <a:srgbClr val="4F81BD">
                    <a:lumMod val="75000"/>
                  </a:srgbClr>
                </a:solidFill>
                <a:ea typeface="+mj-ea"/>
                <a:cs typeface="+mj-cs"/>
                <a:hlinkClick r:id="rId2"/>
              </a:rPr>
              <a:t>://</a:t>
            </a:r>
            <a:r>
              <a:rPr lang="en-US" sz="2000" dirty="0" smtClean="0">
                <a:solidFill>
                  <a:srgbClr val="4F81BD">
                    <a:lumMod val="75000"/>
                  </a:srgbClr>
                </a:solidFill>
                <a:ea typeface="+mj-ea"/>
                <a:cs typeface="+mj-cs"/>
                <a:hlinkClick r:id="rId2"/>
              </a:rPr>
              <a:t>fmza.ru</a:t>
            </a:r>
            <a:endParaRPr lang="ru-RU" sz="2000" dirty="0" smtClean="0">
              <a:solidFill>
                <a:srgbClr val="4F81BD">
                  <a:lumMod val="75000"/>
                </a:srgbClr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4F81BD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ru-RU" sz="2800" dirty="0">
                <a:solidFill>
                  <a:srgbClr val="4F81BD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Алгоритм поиска информации</a:t>
            </a:r>
          </a:p>
          <a:p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75740"/>
            <a:ext cx="7776864" cy="566968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067944" y="2473325"/>
            <a:ext cx="1296144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35180" y="2473325"/>
            <a:ext cx="1296144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4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29420"/>
            <a:ext cx="5400600" cy="65889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827078">
            <a:off x="1629317" y="3067525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Выбрать нужную специальность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3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4F81BD">
                    <a:lumMod val="75000"/>
                  </a:srgbClr>
                </a:solidFill>
              </a:rPr>
              <a:t>Сайт ФМЗА 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4F81BD">
                    <a:lumMod val="75000"/>
                  </a:srgbClr>
                </a:solidFill>
                <a:hlinkClick r:id="rId2"/>
              </a:rPr>
              <a:t>fmza.ru</a:t>
            </a:r>
            <a:r>
              <a:rPr lang="ru-RU" dirty="0" smtClean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ru-RU" dirty="0" smtClean="0">
                <a:solidFill>
                  <a:srgbClr val="4F81BD">
                    <a:lumMod val="75000"/>
                  </a:srgbClr>
                </a:solidFill>
              </a:rPr>
            </a:br>
            <a:r>
              <a:rPr lang="ru-RU" sz="3600" dirty="0" smtClean="0">
                <a:solidFill>
                  <a:srgbClr val="4F81BD">
                    <a:lumMod val="75000"/>
                  </a:srgbClr>
                </a:solidFill>
              </a:rPr>
              <a:t>Алгоритм поиска информации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7604" y="1700808"/>
            <a:ext cx="7102211" cy="5005964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357970" y="5619380"/>
            <a:ext cx="658416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52697" y="6003990"/>
            <a:ext cx="658416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68396" y="5292278"/>
            <a:ext cx="658416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80230" y="1988840"/>
            <a:ext cx="338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например</a:t>
            </a:r>
            <a:endParaRPr lang="ru-RU" sz="4000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259632" y="4149080"/>
            <a:ext cx="295232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13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Тестовые задания (ФМЗА)</a:t>
            </a:r>
            <a:endParaRPr lang="ru-RU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821376"/>
            <a:ext cx="7704855" cy="59176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78" y="5103380"/>
            <a:ext cx="1310754" cy="243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5949280"/>
            <a:ext cx="1682642" cy="3840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133" y="5127766"/>
            <a:ext cx="2935916" cy="112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0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Ситуационные задачи (ФМЗА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124744"/>
            <a:ext cx="7632848" cy="55182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6018689"/>
            <a:ext cx="1310754" cy="4571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921950" y="6086238"/>
            <a:ext cx="165618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2498378" y="5157192"/>
            <a:ext cx="3009726" cy="936104"/>
          </a:xfrm>
          <a:prstGeom prst="wedgeRectCallout">
            <a:avLst>
              <a:gd name="adj1" fmla="val -47230"/>
              <a:gd name="adj2" fmla="val 75311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Подготовка через прохождение репетиционного экзамена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37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Практические навыки (ФМЗА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024250"/>
            <a:ext cx="7416823" cy="56232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725144"/>
            <a:ext cx="1310754" cy="24386"/>
          </a:xfrm>
          <a:prstGeom prst="rect">
            <a:avLst/>
          </a:prstGeom>
        </p:spPr>
      </p:pic>
      <p:sp>
        <p:nvSpPr>
          <p:cNvPr id="9" name="Прямоугольная выноска 8"/>
          <p:cNvSpPr/>
          <p:nvPr/>
        </p:nvSpPr>
        <p:spPr>
          <a:xfrm>
            <a:off x="6551712" y="3115804"/>
            <a:ext cx="2592288" cy="1440160"/>
          </a:xfrm>
          <a:prstGeom prst="wedgeRectCallout">
            <a:avLst>
              <a:gd name="adj1" fmla="val -44013"/>
              <a:gd name="adj2" fmla="val 10898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Изучить паспорт каждой «Станции»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Оценочный лист знать наизусть</a:t>
            </a:r>
          </a:p>
        </p:txBody>
      </p:sp>
    </p:spTree>
    <p:extLst>
      <p:ext uri="{BB962C8B-B14F-4D97-AF65-F5344CB8AC3E}">
        <p14:creationId xmlns:p14="http://schemas.microsoft.com/office/powerpoint/2010/main" val="100611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4F81BD">
                    <a:lumMod val="75000"/>
                  </a:srgbClr>
                </a:solidFill>
              </a:rPr>
              <a:t>Практические навыки (ФМЗА)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036800"/>
            <a:ext cx="6120680" cy="600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Практические навыки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Пример: Оценочный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лист станции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«Сбор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жалоб 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анамнеза»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521" y="2060848"/>
            <a:ext cx="6496957" cy="43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33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Ознакомиться с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видеоинструкциями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по прохождению станций ОСКЭ нужно здесь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844824"/>
            <a:ext cx="8760087" cy="521317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483768" y="3210005"/>
            <a:ext cx="1152128" cy="43204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9910642">
            <a:off x="1788973" y="4946714"/>
            <a:ext cx="1128597" cy="36939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6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2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Внимание!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Для специальностей: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48154"/>
            <a:ext cx="8229600" cy="2468878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Терапия,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Кардиология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Пульмонология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Инфекционные болезни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Общеврачебная практика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Функциональная диагностика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Гастроэнтерология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Фтизиатрия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Сердечно сосудистая хирургия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890" y="3789976"/>
            <a:ext cx="8075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Внутри станций: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 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Физикальное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обследование пациента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(дыхательная, сердечно-сосудистая системы, ЖКТ)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Проведение спирометрии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Регистрация и интерпретация ЭКГ</a:t>
            </a:r>
          </a:p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после демонстрации </a:t>
            </a:r>
            <a:r>
              <a:rPr lang="ru-RU" u="sng" dirty="0" err="1" smtClean="0">
                <a:solidFill>
                  <a:schemeClr val="accent1">
                    <a:lumMod val="75000"/>
                  </a:schemeClr>
                </a:solidFill>
              </a:rPr>
              <a:t>прак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. навыков требуется заполнить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Заключение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 на компьютере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Для подготовки к этой части экзамена нужно суметь дать ответы на вопросы изложенные в конце Паспорта каждой из станций (сайт ФМЗА)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151" y="35191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Схема аккредитации согласно Приказа МЗРФ от 22.10.2022 №709н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2" y="1124745"/>
            <a:ext cx="9128098" cy="54005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40152" y="1772816"/>
            <a:ext cx="309634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1124744"/>
            <a:ext cx="3816424" cy="134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902" y="6165304"/>
            <a:ext cx="912809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48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Резюме. Где и какую информацию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получить?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Организационную</a:t>
            </a:r>
          </a:p>
          <a:p>
            <a:pPr marL="457200" lvl="1" indent="0"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а)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Сайт </a:t>
            </a:r>
            <a:r>
              <a:rPr lang="ru-RU" b="1" dirty="0" err="1" smtClean="0">
                <a:solidFill>
                  <a:schemeClr val="tx2"/>
                </a:solidFill>
              </a:rPr>
              <a:t>СтГМУ</a:t>
            </a:r>
            <a:endParaRPr lang="ru-RU" b="1" dirty="0" smtClean="0">
              <a:solidFill>
                <a:schemeClr val="tx2"/>
              </a:solidFill>
            </a:endParaRPr>
          </a:p>
          <a:p>
            <a:pPr lvl="1">
              <a:buFontTx/>
              <a:buChar char="-"/>
            </a:pPr>
            <a:endParaRPr lang="ru-RU" i="1" dirty="0" smtClean="0">
              <a:solidFill>
                <a:schemeClr val="tx2"/>
              </a:solidFill>
            </a:endParaRPr>
          </a:p>
          <a:p>
            <a:pPr lvl="1">
              <a:buFontTx/>
              <a:buChar char="-"/>
            </a:pPr>
            <a:r>
              <a:rPr lang="ru-RU" i="1" dirty="0" smtClean="0">
                <a:solidFill>
                  <a:schemeClr val="tx2"/>
                </a:solidFill>
              </a:rPr>
              <a:t>Сроки подачи документов</a:t>
            </a:r>
          </a:p>
          <a:p>
            <a:pPr lvl="1">
              <a:buFontTx/>
              <a:buChar char="-"/>
            </a:pPr>
            <a:r>
              <a:rPr lang="ru-RU" i="1" dirty="0" smtClean="0">
                <a:solidFill>
                  <a:schemeClr val="tx2"/>
                </a:solidFill>
              </a:rPr>
              <a:t>Список документов</a:t>
            </a:r>
          </a:p>
          <a:p>
            <a:pPr lvl="1">
              <a:buFontTx/>
              <a:buChar char="-"/>
            </a:pPr>
            <a:r>
              <a:rPr lang="ru-RU" i="1" dirty="0" smtClean="0">
                <a:solidFill>
                  <a:schemeClr val="tx2"/>
                </a:solidFill>
              </a:rPr>
              <a:t>Даты экзаменов</a:t>
            </a:r>
          </a:p>
          <a:p>
            <a:pPr lvl="1">
              <a:buFontTx/>
              <a:buChar char="-"/>
            </a:pPr>
            <a:r>
              <a:rPr lang="ru-RU" i="1" dirty="0" smtClean="0">
                <a:solidFill>
                  <a:schemeClr val="tx2"/>
                </a:solidFill>
              </a:rPr>
              <a:t>Информация о допуске к экзамену</a:t>
            </a:r>
          </a:p>
          <a:p>
            <a:pPr lvl="1">
              <a:buFontTx/>
              <a:buChar char="-"/>
            </a:pPr>
            <a:r>
              <a:rPr lang="ru-RU" i="1" dirty="0" smtClean="0">
                <a:solidFill>
                  <a:schemeClr val="tx2"/>
                </a:solidFill>
              </a:rPr>
              <a:t>Результаты прохождения каждого из этапов экзамена</a:t>
            </a:r>
          </a:p>
          <a:p>
            <a:pPr lvl="1">
              <a:buFontTx/>
              <a:buChar char="-"/>
            </a:pPr>
            <a:endParaRPr lang="ru-RU" dirty="0" smtClean="0"/>
          </a:p>
          <a:p>
            <a:pPr lvl="1">
              <a:buFontTx/>
              <a:buChar char="-"/>
            </a:pPr>
            <a:endParaRPr lang="ru-RU" dirty="0" smtClean="0"/>
          </a:p>
          <a:p>
            <a:pPr lvl="1">
              <a:buFontTx/>
              <a:buChar char="-"/>
            </a:pPr>
            <a:endParaRPr lang="ru-RU" dirty="0" smtClean="0"/>
          </a:p>
          <a:p>
            <a:pPr lvl="1">
              <a:buFontTx/>
              <a:buChar char="-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060848"/>
            <a:ext cx="2859272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1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3485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Организационную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212976"/>
            <a:ext cx="8229600" cy="2160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Telegram-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канал</a:t>
            </a:r>
          </a:p>
          <a:p>
            <a:pPr marL="0" indent="0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даты приема документов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график экзаменов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764704"/>
            <a:ext cx="3168981" cy="58052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Резюме. Где и какую информацию получить?</a:t>
            </a:r>
          </a:p>
        </p:txBody>
      </p:sp>
    </p:spTree>
    <p:extLst>
      <p:ext uri="{BB962C8B-B14F-4D97-AF65-F5344CB8AC3E}">
        <p14:creationId xmlns:p14="http://schemas.microsoft.com/office/powerpoint/2010/main" val="799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Резюме. Где и какую информацию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получить?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220" y="1415580"/>
            <a:ext cx="74761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2. Образовательную</a:t>
            </a:r>
          </a:p>
          <a:p>
            <a:r>
              <a:rPr lang="ru-RU" dirty="0"/>
              <a:t>	</a:t>
            </a:r>
            <a:r>
              <a:rPr lang="ru-RU" sz="2800" b="1" dirty="0" smtClean="0">
                <a:solidFill>
                  <a:schemeClr val="tx2"/>
                </a:solidFill>
              </a:rPr>
              <a:t>сайт Методического Центра		аккредитации </a:t>
            </a:r>
            <a:r>
              <a:rPr lang="ru-RU" sz="2800" b="1" dirty="0">
                <a:solidFill>
                  <a:schemeClr val="tx2"/>
                </a:solidFill>
              </a:rPr>
              <a:t>(ФМЗА)</a:t>
            </a:r>
          </a:p>
          <a:p>
            <a:r>
              <a:rPr lang="ru-RU" sz="2800" b="1" dirty="0">
                <a:solidFill>
                  <a:schemeClr val="tx2"/>
                </a:solidFill>
              </a:rPr>
              <a:t>	</a:t>
            </a:r>
            <a:r>
              <a:rPr lang="ru-RU" sz="2800" i="1" dirty="0" smtClean="0">
                <a:solidFill>
                  <a:schemeClr val="tx2"/>
                </a:solidFill>
              </a:rPr>
              <a:t>	- тесты</a:t>
            </a:r>
            <a:endParaRPr lang="ru-RU" sz="2800" i="1" dirty="0">
              <a:solidFill>
                <a:schemeClr val="tx2"/>
              </a:solidFill>
            </a:endParaRPr>
          </a:p>
          <a:p>
            <a:r>
              <a:rPr lang="ru-RU" sz="2800" i="1" dirty="0" smtClean="0">
                <a:solidFill>
                  <a:schemeClr val="tx2"/>
                </a:solidFill>
              </a:rPr>
              <a:t>		- ситуационные </a:t>
            </a:r>
            <a:r>
              <a:rPr lang="ru-RU" sz="2800" i="1" dirty="0">
                <a:solidFill>
                  <a:schemeClr val="tx2"/>
                </a:solidFill>
              </a:rPr>
              <a:t>задачи</a:t>
            </a:r>
          </a:p>
          <a:p>
            <a:r>
              <a:rPr lang="ru-RU" sz="2800" i="1" dirty="0" smtClean="0">
                <a:solidFill>
                  <a:schemeClr val="tx2"/>
                </a:solidFill>
              </a:rPr>
              <a:t>		- перечень практических 				навыков</a:t>
            </a:r>
            <a:endParaRPr lang="ru-RU" sz="2800" i="1" dirty="0">
              <a:solidFill>
                <a:schemeClr val="tx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737" y="2924944"/>
            <a:ext cx="365792" cy="769657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308" y="2078183"/>
            <a:ext cx="2208104" cy="6822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16216" y="308164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Репетиционный экзамен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464" y="3750430"/>
            <a:ext cx="365792" cy="573899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535687" y="3852713"/>
            <a:ext cx="193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Паспорт станций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152" y="4455348"/>
            <a:ext cx="76431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3"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Методические рекомендации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	сайт </a:t>
            </a:r>
            <a:r>
              <a:rPr lang="ru-RU" sz="2800" b="1" dirty="0">
                <a:solidFill>
                  <a:schemeClr val="tx2"/>
                </a:solidFill>
              </a:rPr>
              <a:t>Методического Центра		аккредитации (ФМЗА</a:t>
            </a:r>
            <a:r>
              <a:rPr lang="ru-RU" sz="2800" b="1" dirty="0" smtClean="0">
                <a:solidFill>
                  <a:schemeClr val="tx2"/>
                </a:solidFill>
              </a:rPr>
              <a:t>)</a:t>
            </a:r>
          </a:p>
          <a:p>
            <a:r>
              <a:rPr lang="ru-RU" sz="2800" i="1" dirty="0" smtClean="0">
                <a:solidFill>
                  <a:schemeClr val="tx2"/>
                </a:solidFill>
              </a:rPr>
              <a:t>		- </a:t>
            </a:r>
            <a:r>
              <a:rPr lang="ru-RU" sz="2800" i="1" dirty="0">
                <a:solidFill>
                  <a:schemeClr val="tx2"/>
                </a:solidFill>
              </a:rPr>
              <a:t>о</a:t>
            </a:r>
            <a:r>
              <a:rPr lang="ru-RU" sz="2800" i="1" dirty="0" smtClean="0">
                <a:solidFill>
                  <a:schemeClr val="tx2"/>
                </a:solidFill>
              </a:rPr>
              <a:t>бучающие фильмы</a:t>
            </a:r>
            <a:endParaRPr lang="ru-RU" sz="2800" b="1" dirty="0">
              <a:solidFill>
                <a:schemeClr val="tx2"/>
              </a:solidFill>
            </a:endParaRPr>
          </a:p>
          <a:p>
            <a:endParaRPr lang="ru-RU" sz="3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352" y="5695391"/>
            <a:ext cx="2208104" cy="68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1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Где взять документ об успешном прохождении аккредитации?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51" y="1061793"/>
            <a:ext cx="8787331" cy="90306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	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2"/>
                </a:solidFill>
              </a:rPr>
              <a:t>	</a:t>
            </a:r>
            <a:r>
              <a:rPr lang="ru-RU" sz="2800" b="1" dirty="0" smtClean="0">
                <a:solidFill>
                  <a:schemeClr val="tx2"/>
                </a:solidFill>
              </a:rPr>
              <a:t>	</a:t>
            </a:r>
            <a:r>
              <a:rPr lang="ru-RU" sz="9000" b="1" dirty="0" smtClean="0">
                <a:solidFill>
                  <a:schemeClr val="tx2"/>
                </a:solidFill>
              </a:rPr>
              <a:t>Единый </a:t>
            </a:r>
            <a:r>
              <a:rPr lang="ru-RU" sz="9000" b="1" dirty="0">
                <a:solidFill>
                  <a:schemeClr val="tx2"/>
                </a:solidFill>
              </a:rPr>
              <a:t>портал </a:t>
            </a:r>
            <a:r>
              <a:rPr lang="ru-RU" sz="9000" b="1" dirty="0" err="1">
                <a:solidFill>
                  <a:schemeClr val="tx2"/>
                </a:solidFill>
              </a:rPr>
              <a:t>гос.услуг</a:t>
            </a:r>
            <a:r>
              <a:rPr lang="ru-RU" sz="9000" b="1" dirty="0">
                <a:solidFill>
                  <a:schemeClr val="tx2"/>
                </a:solidFill>
              </a:rPr>
              <a:t> (ЕПГУ)</a:t>
            </a:r>
          </a:p>
          <a:p>
            <a:pPr marL="0" indent="0">
              <a:buNone/>
            </a:pPr>
            <a:endParaRPr lang="ru-RU" sz="9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4904"/>
            <a:ext cx="8894835" cy="44565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1148686"/>
            <a:ext cx="792088" cy="8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2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Желаем</a:t>
            </a:r>
            <a:br>
              <a:rPr lang="ru-RU" smtClean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</a:br>
            <a:r>
              <a:rPr lang="ru-RU" smtClean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успешной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аккредитации!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Из чего состоит процедура аккредитации?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13130"/>
            <a:ext cx="8229600" cy="388016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Подача пакета документов в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строго отведенный срок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(мониторинг информации на: сайте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СтГМУ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и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Telegram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-канале)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Получения допуска к экзаменам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Прохождения 3-х экзаменов в 2 этапа:</a:t>
            </a:r>
          </a:p>
          <a:p>
            <a:pPr marL="400050" lvl="1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А)Тестирование			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Б)Решение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ситуационных задач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В)Оценка практических навыков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Получения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выписки из протокола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АПК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* </a:t>
            </a:r>
            <a:r>
              <a:rPr lang="ru-RU" sz="2300" i="1" dirty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sz="2300" i="1" u="sng" dirty="0">
                <a:solidFill>
                  <a:schemeClr val="accent1">
                    <a:lumMod val="75000"/>
                  </a:schemeClr>
                </a:solidFill>
              </a:rPr>
              <a:t>выпускников иностранных вузов </a:t>
            </a:r>
            <a:r>
              <a:rPr lang="ru-RU" sz="2300" i="1" dirty="0">
                <a:solidFill>
                  <a:schemeClr val="accent1">
                    <a:lumMod val="75000"/>
                  </a:schemeClr>
                </a:solidFill>
              </a:rPr>
              <a:t>проводится </a:t>
            </a:r>
            <a:r>
              <a:rPr lang="ru-RU" sz="2300" b="1" i="1" dirty="0">
                <a:solidFill>
                  <a:schemeClr val="accent1">
                    <a:lumMod val="75000"/>
                  </a:schemeClr>
                </a:solidFill>
              </a:rPr>
              <a:t>предварительный этап </a:t>
            </a:r>
            <a:r>
              <a:rPr lang="ru-RU" sz="2300" i="1" dirty="0">
                <a:solidFill>
                  <a:schemeClr val="accent1">
                    <a:lumMod val="75000"/>
                  </a:schemeClr>
                </a:solidFill>
              </a:rPr>
              <a:t>экзаменов </a:t>
            </a:r>
            <a:r>
              <a:rPr lang="ru-RU" sz="2300" i="1" dirty="0" smtClean="0">
                <a:solidFill>
                  <a:schemeClr val="accent1">
                    <a:lumMod val="75000"/>
                  </a:schemeClr>
                </a:solidFill>
              </a:rPr>
              <a:t>( в отдельный день до </a:t>
            </a:r>
            <a:r>
              <a:rPr lang="ru-RU" sz="2300" i="1" dirty="0">
                <a:solidFill>
                  <a:schemeClr val="accent1">
                    <a:lumMod val="75000"/>
                  </a:schemeClr>
                </a:solidFill>
              </a:rPr>
              <a:t>тестирования) на знание законодательства в сфере здравоохранения РФ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556258" y="4035649"/>
            <a:ext cx="360040" cy="6317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557942" y="3617626"/>
            <a:ext cx="360040" cy="3529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78754" y="3564589"/>
            <a:ext cx="117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1-й день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81228" y="4178563"/>
            <a:ext cx="117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2-й день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Сколько есть попыток прохождения аккредитации?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 каждый из 2 этапов экзаменов, кроме основной попытки есть 2 дополнительных, идущие в следующие 2 дня.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Практико-ориентированный этап, включающий два экзамена (решение задач и прохождение станций ОСКЭ) в случае «не сдал» пересдаётся на следующий день полностью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Если аккредитация не пройдена, то в будущем есть возможность ее пересдать. Пройти нужно все 2 этапа, но в этом случае будет лишь одна попытка на каждый из них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233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Когда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проходит аккредитация?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2808312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Весенняя сессия</a:t>
            </a:r>
          </a:p>
          <a:p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Осенняя сессия</a:t>
            </a:r>
          </a:p>
          <a:p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комиссии собираются не чаще 1 раза в 3 месяца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54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Как и где подать документы?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Документы подаются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лично аккредитуемым,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либо его представителем по нотариальной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доверенности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адресу: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Мира, 310 (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морфологический корпус,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6-й этаж,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каб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. 604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976"/>
            <a:ext cx="3072341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41" y="3212976"/>
            <a:ext cx="3072342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5525" y="3260300"/>
            <a:ext cx="2869779" cy="215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0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13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Где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проходят экзамены?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913" y="2420888"/>
            <a:ext cx="8229600" cy="197281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Тесты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Задачи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 этаж 10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каб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/ 6 этаж (ФАЦ)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Практические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навыки -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6 этаж (ФАЦ)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5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192" y="192053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Основные источники информации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8229600" cy="515201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sz="2800" dirty="0" smtClean="0"/>
              <a:t>Сайт </a:t>
            </a:r>
            <a:r>
              <a:rPr lang="ru-RU" sz="2800" dirty="0" err="1" smtClean="0"/>
              <a:t>СтГМУ</a:t>
            </a:r>
            <a:r>
              <a:rPr lang="ru-RU" sz="2800" dirty="0" smtClean="0"/>
              <a:t> </a:t>
            </a:r>
            <a:r>
              <a:rPr lang="en-US" sz="2800" dirty="0" smtClean="0">
                <a:hlinkClick r:id="rId2"/>
              </a:rPr>
              <a:t>https://stgmu.ru/</a:t>
            </a:r>
            <a:endParaRPr lang="en-US" sz="2800" dirty="0" smtClean="0"/>
          </a:p>
          <a:p>
            <a:endParaRPr lang="en-US" dirty="0"/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sz="2800" dirty="0" smtClean="0"/>
              <a:t>Сайт Методического центра </a:t>
            </a:r>
            <a:r>
              <a:rPr lang="ru-RU" sz="2800" dirty="0"/>
              <a:t>аккредитации </a:t>
            </a:r>
            <a:r>
              <a:rPr lang="ru-RU" sz="2800" dirty="0" smtClean="0"/>
              <a:t>специалистов (ФМЗА </a:t>
            </a:r>
            <a:r>
              <a:rPr lang="en-US" sz="2800" dirty="0" smtClean="0">
                <a:hlinkClick r:id="rId3"/>
              </a:rPr>
              <a:t>https://fmza.ru)</a:t>
            </a:r>
            <a:r>
              <a:rPr lang="ru-RU" sz="2800" dirty="0" smtClean="0"/>
              <a:t>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en-US" dirty="0" smtClean="0"/>
              <a:t>Telegram</a:t>
            </a:r>
            <a:r>
              <a:rPr lang="ru-RU" dirty="0" smtClean="0"/>
              <a:t>-канал (</a:t>
            </a:r>
            <a:r>
              <a:rPr lang="en-US" sz="2400" b="1" dirty="0" err="1" smtClean="0"/>
              <a:t>tg</a:t>
            </a:r>
            <a:r>
              <a:rPr lang="en-US" sz="2400" b="1" dirty="0" smtClean="0"/>
              <a:t>-</a:t>
            </a:r>
            <a:r>
              <a:rPr lang="ru-RU" sz="2400" b="1" dirty="0" smtClean="0"/>
              <a:t>канал</a:t>
            </a:r>
            <a:r>
              <a:rPr lang="ru-RU" sz="2400" b="1" dirty="0"/>
              <a:t>: </a:t>
            </a:r>
            <a:r>
              <a:rPr lang="en-US" sz="2400" b="1" dirty="0">
                <a:hlinkClick r:id="rId4"/>
              </a:rPr>
              <a:t>https://</a:t>
            </a:r>
            <a:r>
              <a:rPr lang="en-US" sz="2400" b="1" dirty="0" smtClean="0">
                <a:hlinkClick r:id="rId4"/>
              </a:rPr>
              <a:t>t.me/facstgmu</a:t>
            </a:r>
            <a:r>
              <a:rPr lang="ru-RU" b="1" dirty="0" smtClean="0"/>
              <a:t>)</a:t>
            </a:r>
            <a:endParaRPr lang="en-US" b="1" dirty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33795"/>
            <a:ext cx="2520280" cy="691149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31" y="4149080"/>
            <a:ext cx="2726048" cy="743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80" y="5764408"/>
            <a:ext cx="1051463" cy="99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23439</TotalTime>
  <Words>632</Words>
  <Application>Microsoft Office PowerPoint</Application>
  <PresentationFormat>Экран (4:3)</PresentationFormat>
  <Paragraphs>138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Impact</vt:lpstr>
      <vt:lpstr>Тема Office</vt:lpstr>
      <vt:lpstr>Первичная специализированная аккредитация  (магистратура, ординатура, ДПО)</vt:lpstr>
      <vt:lpstr>Из презентации Вы узнаете:</vt:lpstr>
      <vt:lpstr>Схема аккредитации согласно Приказа МЗРФ от 22.10.2022 №709н</vt:lpstr>
      <vt:lpstr>Из чего состоит процедура аккредитации?</vt:lpstr>
      <vt:lpstr>Сколько есть попыток прохождения аккредитации?</vt:lpstr>
      <vt:lpstr>Когда проходит аккредитация?</vt:lpstr>
      <vt:lpstr>Как и где подать документы?</vt:lpstr>
      <vt:lpstr>Где проходят экзамены?</vt:lpstr>
      <vt:lpstr>Основные источники информации</vt:lpstr>
      <vt:lpstr>Когда подать документы?  Где узнать список документов? Где взять график экзаменов, результаты прохождения каждого из этапов???</vt:lpstr>
      <vt:lpstr>Презентация PowerPoint</vt:lpstr>
      <vt:lpstr>Сайт СтГМУ https://stgmu.ru/ принцип поиска информации</vt:lpstr>
      <vt:lpstr>Сайт СтГМУ https://stgmu.ru/ принцип поиска информации</vt:lpstr>
      <vt:lpstr>Сайт СтГМУ https://stgmu.ru/ последовательность поиска</vt:lpstr>
      <vt:lpstr>Сайт СтГМУ https://stgmu.ru/ последовательность поиска</vt:lpstr>
      <vt:lpstr>Сайт СтГМУ https://stgmu.ru/ последовательность поиска</vt:lpstr>
      <vt:lpstr>Сайт СтГМУ https://stgmu.ru/ источник организационной информации</vt:lpstr>
      <vt:lpstr>Telegram-канал (tg-канал: https://t.me/facstgmu)</vt:lpstr>
      <vt:lpstr>Где взять материалы для подготовки к экзаменам?</vt:lpstr>
      <vt:lpstr>Презентация PowerPoint</vt:lpstr>
      <vt:lpstr>Презентация PowerPoint</vt:lpstr>
      <vt:lpstr>Сайт ФМЗА https://fmza.ru Алгоритм поиска информации</vt:lpstr>
      <vt:lpstr>Тестовые задания (ФМЗА)</vt:lpstr>
      <vt:lpstr>Ситуационные задачи (ФМЗА)</vt:lpstr>
      <vt:lpstr>Практические навыки (ФМЗА)</vt:lpstr>
      <vt:lpstr>Практические навыки (ФМЗА)</vt:lpstr>
      <vt:lpstr>Практические навыки Пример: Оценочный лист станции «Сбор жалоб и анамнеза»</vt:lpstr>
      <vt:lpstr>Ознакомиться с видеоинструкциями по прохождению станций ОСКЭ нужно здесь</vt:lpstr>
      <vt:lpstr>Внимание!  Для специальностей:</vt:lpstr>
      <vt:lpstr>Резюме. Где и какую информацию получить?</vt:lpstr>
      <vt:lpstr>Организационную</vt:lpstr>
      <vt:lpstr>Резюме. Где и какую информацию получить?</vt:lpstr>
      <vt:lpstr>Где взять документ об успешном прохождении аккредитации?</vt:lpstr>
      <vt:lpstr>Желаем успешной аккредитации!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Ars Arushanyan</dc:creator>
  <cp:lastModifiedBy>Акашина Елена Ивановна</cp:lastModifiedBy>
  <cp:revision>170</cp:revision>
  <dcterms:created xsi:type="dcterms:W3CDTF">2022-12-13T15:50:47Z</dcterms:created>
  <dcterms:modified xsi:type="dcterms:W3CDTF">2026-06-03T05:18:59Z</dcterms:modified>
</cp:coreProperties>
</file>