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320" r:id="rId4"/>
    <p:sldId id="364" r:id="rId5"/>
    <p:sldId id="370" r:id="rId6"/>
    <p:sldId id="358" r:id="rId7"/>
    <p:sldId id="371" r:id="rId8"/>
    <p:sldId id="359" r:id="rId9"/>
    <p:sldId id="372" r:id="rId10"/>
    <p:sldId id="361" r:id="rId11"/>
    <p:sldId id="373" r:id="rId12"/>
    <p:sldId id="362" r:id="rId13"/>
    <p:sldId id="374" r:id="rId14"/>
    <p:sldId id="363" r:id="rId15"/>
    <p:sldId id="375" r:id="rId16"/>
    <p:sldId id="365" r:id="rId17"/>
    <p:sldId id="376" r:id="rId18"/>
    <p:sldId id="366" r:id="rId19"/>
    <p:sldId id="377" r:id="rId20"/>
    <p:sldId id="368" r:id="rId21"/>
    <p:sldId id="378" r:id="rId22"/>
    <p:sldId id="351" r:id="rId23"/>
    <p:sldId id="352" r:id="rId24"/>
    <p:sldId id="353" r:id="rId25"/>
    <p:sldId id="354" r:id="rId26"/>
    <p:sldId id="311" r:id="rId27"/>
    <p:sldId id="321" r:id="rId28"/>
    <p:sldId id="336" r:id="rId29"/>
    <p:sldId id="322" r:id="rId30"/>
    <p:sldId id="337" r:id="rId31"/>
    <p:sldId id="323" r:id="rId32"/>
    <p:sldId id="339" r:id="rId33"/>
    <p:sldId id="324" r:id="rId34"/>
    <p:sldId id="340" r:id="rId35"/>
    <p:sldId id="325" r:id="rId36"/>
    <p:sldId id="338" r:id="rId37"/>
    <p:sldId id="326" r:id="rId38"/>
    <p:sldId id="341" r:id="rId39"/>
    <p:sldId id="327" r:id="rId40"/>
    <p:sldId id="342" r:id="rId41"/>
    <p:sldId id="328" r:id="rId42"/>
    <p:sldId id="343" r:id="rId43"/>
    <p:sldId id="329" r:id="rId44"/>
    <p:sldId id="344" r:id="rId45"/>
    <p:sldId id="330" r:id="rId46"/>
    <p:sldId id="345" r:id="rId47"/>
    <p:sldId id="331" r:id="rId48"/>
    <p:sldId id="346" r:id="rId49"/>
    <p:sldId id="332" r:id="rId50"/>
    <p:sldId id="347" r:id="rId51"/>
    <p:sldId id="333" r:id="rId52"/>
    <p:sldId id="348" r:id="rId53"/>
    <p:sldId id="334" r:id="rId54"/>
    <p:sldId id="349" r:id="rId55"/>
    <p:sldId id="335" r:id="rId56"/>
    <p:sldId id="350" r:id="rId57"/>
    <p:sldId id="316" r:id="rId5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99"/>
    <a:srgbClr val="FFFFCC"/>
    <a:srgbClr val="FFFF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700" autoAdjust="0"/>
  </p:normalViewPr>
  <p:slideViewPr>
    <p:cSldViewPr>
      <p:cViewPr varScale="1">
        <p:scale>
          <a:sx n="65" d="100"/>
          <a:sy n="65" d="100"/>
        </p:scale>
        <p:origin x="-129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DAE8B-02A9-4493-B3D9-3B3652624913}" type="datetimeFigureOut">
              <a:rPr lang="ru-RU" smtClean="0"/>
              <a:t>28.11.2019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4159A-BA18-45CF-BC09-15299E5298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76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557338"/>
            <a:ext cx="7772400" cy="2735262"/>
          </a:xfrm>
        </p:spPr>
        <p:txBody>
          <a:bodyPr/>
          <a:lstStyle>
            <a:lvl1pPr algn="ctr">
              <a:defRPr sz="3600" i="0">
                <a:solidFill>
                  <a:srgbClr val="000066"/>
                </a:solidFill>
                <a:latin typeface="Palatino Linotype" pitchFamily="18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0338" y="5876925"/>
            <a:ext cx="6040437" cy="792163"/>
          </a:xfrm>
        </p:spPr>
        <p:txBody>
          <a:bodyPr/>
          <a:lstStyle>
            <a:lvl1pPr marL="0" indent="0" algn="r">
              <a:buFontTx/>
              <a:buNone/>
              <a:defRPr sz="2400" i="1">
                <a:solidFill>
                  <a:schemeClr val="bg1"/>
                </a:solidFill>
                <a:latin typeface="Georgia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B79D7-48DD-4592-83B7-7716C5088B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8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11950" y="404813"/>
            <a:ext cx="2128838" cy="62547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3850" y="404813"/>
            <a:ext cx="6235700" cy="62547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B05FA-EFCF-49D1-ADE2-54B3415ED40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888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1AD660-7C20-423E-8397-D88B76E96A0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9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E5E77-A99E-4D7E-A0B7-DDE8F8A24D3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97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850" y="404813"/>
            <a:ext cx="4181475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5" y="404813"/>
            <a:ext cx="4183063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9DC9A-0243-451D-9F35-A67D53ACEA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107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756E3-7220-4F15-91A7-8173D56E61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44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A7D58-C0D1-42DE-A9E9-43C0A12D7FB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1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E74CB-2CD7-4DB8-932A-E90CA07224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3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EED53-F5C7-46F9-A5F5-A1C479688AF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1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F7191-1A55-473F-9CE3-DEAC780B2BC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8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16238" y="5876925"/>
            <a:ext cx="5854700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404813"/>
            <a:ext cx="8516938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5229225"/>
            <a:ext cx="213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1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43213" y="5373688"/>
            <a:ext cx="36734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5229225"/>
            <a:ext cx="21336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2EA0221-8016-48B0-ACB7-2F70062E3452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2800" i="1">
          <a:solidFill>
            <a:schemeClr val="bg1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66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66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66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764" y="1772816"/>
            <a:ext cx="5472608" cy="273526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sz="6000" b="1" dirty="0" smtClean="0">
                <a:solidFill>
                  <a:srgbClr val="FF0000"/>
                </a:solidFill>
              </a:rPr>
              <a:t>IV </a:t>
            </a:r>
            <a:r>
              <a:rPr lang="ru-RU" b="1" dirty="0" smtClean="0">
                <a:solidFill>
                  <a:srgbClr val="FF0000"/>
                </a:solidFill>
              </a:rPr>
              <a:t>ВНУТРИВУЗОВСТКАЯ ОЛИМПИАДА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ПО ГИСТОЛОГИИ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372" y="1988840"/>
            <a:ext cx="3096344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83610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+mj-lt"/>
              </a:rPr>
              <a:t>Федеральное государственное бюджетное образовательное учреждение</a:t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 высшего образования</a:t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«Ставропольский государственный медицинский университет»</a:t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Министерства здравоохранения Российской Федерации</a:t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( ФГБОУ ВО </a:t>
            </a:r>
            <a:r>
              <a:rPr lang="ru-RU" sz="1600" dirty="0" err="1" smtClean="0">
                <a:latin typeface="+mj-lt"/>
              </a:rPr>
              <a:t>СтГМУ</a:t>
            </a:r>
            <a:r>
              <a:rPr lang="ru-RU" sz="1600" dirty="0" smtClean="0">
                <a:latin typeface="+mj-lt"/>
              </a:rPr>
              <a:t> Минздрава России)</a:t>
            </a:r>
            <a:endParaRPr lang="ru-RU" sz="16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"/>
    </mc:Choice>
    <mc:Fallback xmlns="">
      <p:transition spd="slow" advTm="73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3432" y="1358170"/>
            <a:ext cx="3750568" cy="2125436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форменные элементы крови,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обозначенные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цифрами</a:t>
            </a:r>
          </a:p>
          <a:p>
            <a:pPr marL="0" lvl="0" indent="0" algn="ctr">
              <a:buNone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3, 4, 5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905877" y="615652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Содержимое 4" descr="http://wolvesmc.ru/uploads/posts/2016-05/1462148723_34369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52"/>
            <a:ext cx="5436096" cy="4368277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4" name="Прямая со стрелкой 13"/>
          <p:cNvCxnSpPr>
            <a:stCxn id="2" idx="3"/>
          </p:cNvCxnSpPr>
          <p:nvPr/>
        </p:nvCxnSpPr>
        <p:spPr>
          <a:xfrm>
            <a:off x="349444" y="3861049"/>
            <a:ext cx="8620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743908" y="980728"/>
            <a:ext cx="0" cy="5259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61457" y="980728"/>
            <a:ext cx="0" cy="7971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699792" y="984984"/>
            <a:ext cx="0" cy="10049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593867" y="4365037"/>
            <a:ext cx="119415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62" y="367638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1416" y="6156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3867" y="57500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49751" y="63781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88024" y="418037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9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3432" y="1358169"/>
            <a:ext cx="3750568" cy="2822201"/>
          </a:xfrm>
        </p:spPr>
        <p:txBody>
          <a:bodyPr/>
          <a:lstStyle/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Эозинофил.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Моноцит.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Сегментоядерный нейтрофил.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Лимфоцит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Базофил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905877" y="615652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Содержимое 4" descr="http://wolvesmc.ru/uploads/posts/2016-05/1462148723_34369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652"/>
            <a:ext cx="5436096" cy="4368277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4" name="Прямая со стрелкой 13"/>
          <p:cNvCxnSpPr>
            <a:stCxn id="2" idx="3"/>
          </p:cNvCxnSpPr>
          <p:nvPr/>
        </p:nvCxnSpPr>
        <p:spPr>
          <a:xfrm>
            <a:off x="349444" y="3861049"/>
            <a:ext cx="8620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743908" y="980728"/>
            <a:ext cx="0" cy="5259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061457" y="980728"/>
            <a:ext cx="0" cy="79712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699792" y="984984"/>
            <a:ext cx="0" cy="10049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593867" y="4365037"/>
            <a:ext cx="119415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362" y="3676383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1416" y="6156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93867" y="57500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49751" y="63781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788024" y="4180371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6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селезенка препарат гистология рису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592"/>
            <a:ext cx="5138061" cy="42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38061" y="960473"/>
            <a:ext cx="4005939" cy="3875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Определить: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Срез какого органа представлен.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Каким красителем окрашен орган.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структура изображена под номером 1.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структура изображена под номером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571500">
              <a:lnSpc>
                <a:spcPts val="2500"/>
              </a:lnSpc>
              <a:buFontTx/>
              <a:buAutoNum type="romanUcPeriod"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структура изображена под номером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921294" y="909752"/>
            <a:ext cx="0" cy="9819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275856" y="974867"/>
            <a:ext cx="0" cy="13740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923928" y="975848"/>
            <a:ext cx="0" cy="30292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131840" y="686835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87816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77278" y="621720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3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селезенка препарат гистология рисунок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592"/>
            <a:ext cx="5138061" cy="42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53004" y="1372972"/>
            <a:ext cx="4005939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Селезенка.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Гематоксилин и эозин.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пульпа.</a:t>
            </a:r>
          </a:p>
          <a:p>
            <a:pPr indent="-571500">
              <a:lnSpc>
                <a:spcPts val="2500"/>
              </a:lnSpc>
              <a:buAutoNum type="romanU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артерия.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-571500">
              <a:lnSpc>
                <a:spcPts val="2500"/>
              </a:lnSpc>
              <a:buFontTx/>
              <a:buAutoNum type="romanUcPeriod"/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Трабекула.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000"/>
              </a:lnSpc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921294" y="909752"/>
            <a:ext cx="0" cy="9819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275856" y="974867"/>
            <a:ext cx="0" cy="137401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923928" y="975848"/>
            <a:ext cx="0" cy="30292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3131840" y="686835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687816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77278" y="621720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4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268760"/>
            <a:ext cx="4824536" cy="364055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Назовите:</a:t>
            </a:r>
          </a:p>
          <a:p>
            <a:pPr marL="0" lvl="0" indent="0">
              <a:buNone/>
            </a:pP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Микропрепарат</a:t>
            </a:r>
            <a:endParaRPr lang="en-US" sz="2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Клетки крови, обозначенные цифрами, 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 </a:t>
            </a:r>
            <a:r>
              <a:rPr lang="ru-RU" sz="2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диаметр:1, 2, 3</a:t>
            </a:r>
          </a:p>
          <a:p>
            <a:pPr marL="0" lvl="0" indent="0">
              <a:buNone/>
            </a:pPr>
            <a:r>
              <a:rPr lang="en-US" sz="2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функция этих клеток.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34541" y="419944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Содержимое 3" descr="Мазок крови под микроскопом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4211960" cy="3960439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9" name="Прямая со стрелкой 18"/>
          <p:cNvCxnSpPr/>
          <p:nvPr/>
        </p:nvCxnSpPr>
        <p:spPr>
          <a:xfrm>
            <a:off x="1422573" y="4797152"/>
            <a:ext cx="845171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270650" y="707976"/>
            <a:ext cx="0" cy="13681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496754" y="3573016"/>
            <a:ext cx="0" cy="9318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0609" y="461248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43063" y="3311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3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11960" y="1268760"/>
            <a:ext cx="4824536" cy="364055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Мазок крови человека.</a:t>
            </a:r>
            <a:endParaRPr lang="en-US" sz="2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 – Макроцит.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 – Микроцит.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 – Нормоцит.</a:t>
            </a:r>
          </a:p>
          <a:p>
            <a:pPr marL="0" lvl="0" indent="0"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Газообмен.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34541" y="419944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Содержимое 3" descr="Мазок крови под микроскопом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4211960" cy="3960439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19" name="Прямая со стрелкой 18"/>
          <p:cNvCxnSpPr/>
          <p:nvPr/>
        </p:nvCxnSpPr>
        <p:spPr>
          <a:xfrm>
            <a:off x="1422573" y="4797152"/>
            <a:ext cx="845171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1270650" y="707976"/>
            <a:ext cx="0" cy="13681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496754" y="3573016"/>
            <a:ext cx="0" cy="9318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20609" y="461248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43063" y="3311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Олимпиада_2019\Органы кроветворения\image034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9"/>
            <a:ext cx="5652121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46797" y="476672"/>
            <a:ext cx="349720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Определите: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Краситель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структура изображена под номером 1.</a:t>
            </a:r>
          </a:p>
          <a:p>
            <a:pPr marL="571500" lvl="0" indent="-571500">
              <a:buFontTx/>
              <a:buAutoNum type="romanUcPeriod"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структура изображена под номером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Tx/>
              <a:buAutoNum type="romanUcPeriod"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 структура изображена под номером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890865" y="2816932"/>
            <a:ext cx="897159" cy="21962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220954" y="3140968"/>
            <a:ext cx="1567070" cy="18722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644008" y="5082287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3440" y="639224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181472" y="836712"/>
            <a:ext cx="79824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181472" y="836712"/>
            <a:ext cx="2039482" cy="4065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67544" y="3140968"/>
            <a:ext cx="1427856" cy="3274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45435" y="3342809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Олимпиада_2019\Органы кроветворения\image034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0689"/>
            <a:ext cx="5652121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46797" y="476672"/>
            <a:ext cx="349720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Лимфатический узел.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Гематоксилин и эозин.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Синусы мозгового вещества.</a:t>
            </a:r>
          </a:p>
          <a:p>
            <a:pPr marL="571500" lvl="0" indent="-571500">
              <a:buFontTx/>
              <a:buAutoNum type="romanUcPeriod"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Промежуточный лимфатический узел.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lvl="0" indent="-571500">
              <a:buFontTx/>
              <a:buAutoNum type="romanUcPeriod"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Соединительная ткань в области ворот.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3890865" y="2816932"/>
            <a:ext cx="897159" cy="21962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3220954" y="3140968"/>
            <a:ext cx="1567070" cy="18722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644008" y="5082287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3440" y="639224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181472" y="836712"/>
            <a:ext cx="79824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181472" y="836712"/>
            <a:ext cx="2039482" cy="4065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67544" y="3140968"/>
            <a:ext cx="1427856" cy="32745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45435" y="3342809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97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424" y="548681"/>
            <a:ext cx="9094575" cy="1008112"/>
          </a:xfrm>
        </p:spPr>
        <p:txBody>
          <a:bodyPr>
            <a:normAutofit/>
          </a:bodyPr>
          <a:lstStyle/>
          <a:p>
            <a:pPr marL="0" lvl="0" indent="0" algn="ctr">
              <a:lnSpc>
                <a:spcPts val="2900"/>
              </a:lnSpc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</a:t>
            </a:r>
            <a:r>
              <a:rPr 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форменные элементы крови,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900"/>
              </a:lnSpc>
              <a:buNone/>
            </a:pP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обозначенные цифрами  1</a:t>
            </a: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2, </a:t>
            </a:r>
            <a:r>
              <a:rPr lang="ru-RU" sz="2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3, 4, 5</a:t>
            </a: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9592" y="3501008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83022" y="3230488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380312" y="3374504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411895" y="4900871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580112" y="4900871"/>
            <a:ext cx="28803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https://cf.ppt-online.org/files/slide/c/CMVPApQYFkd48XLljxhmbZRtfgwrTUE7Nso9nu/slide-65.jpg"/>
          <p:cNvPicPr/>
          <p:nvPr/>
        </p:nvPicPr>
        <p:blipFill rotWithShape="1"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8" t="18521" r="8465" b="44308"/>
          <a:stretch/>
        </p:blipFill>
        <p:spPr bwMode="auto">
          <a:xfrm>
            <a:off x="6444208" y="1484784"/>
            <a:ext cx="216024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" descr="C:\Users\CG\Desktop\wbc-analiz-krovi-u-detej-10.jpg"/>
          <p:cNvPicPr/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4" t="32504" r="26383" b="33259"/>
          <a:stretch>
            <a:fillRect/>
          </a:stretch>
        </p:blipFill>
        <p:spPr bwMode="auto">
          <a:xfrm>
            <a:off x="395536" y="1484784"/>
            <a:ext cx="2160240" cy="18002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8" name="Picture 2" descr="C:\Users\CG\Desktop\wbc-analiz-krovi-u-detej-7.jpg"/>
          <p:cNvPicPr/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8" t="19640" r="14049" b="29843"/>
          <a:stretch>
            <a:fillRect/>
          </a:stretch>
        </p:blipFill>
        <p:spPr bwMode="auto">
          <a:xfrm>
            <a:off x="4788024" y="3374504"/>
            <a:ext cx="1872208" cy="148045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3" name="Содержимое 32" descr="https://cf.ppt-online.org/files/slide/v/venAPlOtK6ymrBJx7uS41Q5H0dTFY3ZXfbMjEV/slide-11.jpg"/>
          <p:cNvPicPr>
            <a:picLocks noGrp="1"/>
          </p:cNvPicPr>
          <p:nvPr>
            <p:ph sz="half" idx="1"/>
          </p:nvPr>
        </p:nvPicPr>
        <p:blipFill>
          <a:blip r:embed="rId5" cstate="print">
            <a:lum bright="10000" contrast="40000"/>
          </a:blip>
          <a:srcRect l="49857" t="53341" r="37692" b="23269"/>
          <a:stretch>
            <a:fillRect/>
          </a:stretch>
        </p:blipFill>
        <p:spPr bwMode="auto">
          <a:xfrm>
            <a:off x="1763688" y="3374504"/>
            <a:ext cx="1800200" cy="149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https://cf.ppt-online.org/files/slide/c/CMVPApQYFkd48XLljxhmbZRtfgwrTUE7Nso9nu/slide-65.jpg"/>
          <p:cNvPicPr/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27813" r="59292" b="36564"/>
          <a:stretch/>
        </p:blipFill>
        <p:spPr bwMode="auto">
          <a:xfrm>
            <a:off x="3275856" y="1484784"/>
            <a:ext cx="216024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1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18050" y="2693977"/>
            <a:ext cx="180567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1-Базофил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45227" y="2628595"/>
            <a:ext cx="244827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2-Палочкоядерный нейтрофил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7948" y="2772611"/>
            <a:ext cx="250472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-Сегментоядерный нейтрофил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48745" y="4674160"/>
            <a:ext cx="2160240" cy="3574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4-Тромбоциты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2040" y="4743599"/>
            <a:ext cx="18722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5-Лимфоцит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 descr="https://cf.ppt-online.org/files/slide/c/CMVPApQYFkd48XLljxhmbZRtfgwrTUE7Nso9nu/slide-65.jpg"/>
          <p:cNvPicPr/>
          <p:nvPr/>
        </p:nvPicPr>
        <p:blipFill rotWithShape="1"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8" t="18521" r="8465" b="44308"/>
          <a:stretch/>
        </p:blipFill>
        <p:spPr bwMode="auto">
          <a:xfrm>
            <a:off x="6300192" y="893777"/>
            <a:ext cx="216024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" descr="C:\Users\CG\Desktop\wbc-analiz-krovi-u-detej-10.jpg"/>
          <p:cNvPicPr/>
          <p:nvPr/>
        </p:nvPicPr>
        <p:blipFill>
          <a:blip r:embed="rId3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4" t="32504" r="26383" b="33259"/>
          <a:stretch>
            <a:fillRect/>
          </a:stretch>
        </p:blipFill>
        <p:spPr bwMode="auto">
          <a:xfrm>
            <a:off x="251655" y="893777"/>
            <a:ext cx="2160240" cy="18002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8" name="Picture 2" descr="C:\Users\CG\Desktop\wbc-analiz-krovi-u-detej-7.jpg"/>
          <p:cNvPicPr/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8" t="19640" r="14049" b="29843"/>
          <a:stretch>
            <a:fillRect/>
          </a:stretch>
        </p:blipFill>
        <p:spPr bwMode="auto">
          <a:xfrm>
            <a:off x="4932040" y="3204659"/>
            <a:ext cx="1872208" cy="148045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3" name="Содержимое 32" descr="https://cf.ppt-online.org/files/slide/v/venAPlOtK6ymrBJx7uS41Q5H0dTFY3ZXfbMjEV/slide-11.jpg"/>
          <p:cNvPicPr>
            <a:picLocks noGrp="1"/>
          </p:cNvPicPr>
          <p:nvPr>
            <p:ph sz="half" idx="1"/>
          </p:nvPr>
        </p:nvPicPr>
        <p:blipFill>
          <a:blip r:embed="rId5" cstate="print">
            <a:lum bright="10000" contrast="40000"/>
          </a:blip>
          <a:srcRect l="49857" t="53341" r="37692" b="23269"/>
          <a:stretch>
            <a:fillRect/>
          </a:stretch>
        </p:blipFill>
        <p:spPr bwMode="auto">
          <a:xfrm>
            <a:off x="1655811" y="3136775"/>
            <a:ext cx="1800200" cy="149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https://cf.ppt-online.org/files/slide/c/CMVPApQYFkd48XLljxhmbZRtfgwrTUE7Nso9nu/slide-65.jpg"/>
          <p:cNvPicPr/>
          <p:nvPr/>
        </p:nvPicPr>
        <p:blipFill rotWithShape="1"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27813" r="59292" b="36564"/>
          <a:stretch/>
        </p:blipFill>
        <p:spPr bwMode="auto">
          <a:xfrm>
            <a:off x="3275856" y="856184"/>
            <a:ext cx="216024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14144"/>
            <a:ext cx="39604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ПРИВЕТ!!!!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МЫ КОМАНДА!!!!</a:t>
            </a:r>
            <a:endParaRPr lang="ru-RU" sz="40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404664"/>
            <a:ext cx="4896544" cy="2973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4958" y="3737181"/>
            <a:ext cx="397749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ОЦЕНИВАНИЕ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0 – 5 БАЛЛА 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25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"/>
    </mc:Choice>
    <mc:Fallback xmlns="">
      <p:transition spd="slow" advTm="82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620688"/>
            <a:ext cx="33531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Определите: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Краситель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Структуру, обозначенную стрелкой.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Функциональное значение органа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ткань является стромой.</a:t>
            </a:r>
          </a:p>
          <a:p>
            <a:pPr marL="571500" indent="-571500">
              <a:buAutoNum type="romanUcPeriod"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Олимпиада_2019\Органы кроветворения\Тим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255"/>
            <a:ext cx="5796136" cy="422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4173647" y="3429000"/>
            <a:ext cx="974417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32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620688"/>
            <a:ext cx="335318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Тимус.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Гематоксилин и эозин.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Мозговое вещество.</a:t>
            </a:r>
          </a:p>
          <a:p>
            <a:pPr marL="571500" indent="-571500">
              <a:buAutoNum type="romanUcPeriod"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Т-лимфоцитов.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Эпителиальная ткань.</a:t>
            </a:r>
          </a:p>
          <a:p>
            <a:pPr marL="571500" indent="-571500">
              <a:buAutoNum type="romanUcPeriod"/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E:\Олимпиада_2019\Органы кроветворения\Тиму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255"/>
            <a:ext cx="5796136" cy="422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 flipV="1">
            <a:off x="4173647" y="3429000"/>
            <a:ext cx="974417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384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392" y="548680"/>
            <a:ext cx="54357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</a:t>
            </a:r>
          </a:p>
          <a:p>
            <a:pPr algn="ctr"/>
            <a:r>
              <a:rPr lang="ru-RU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КАПИТАНОВ</a:t>
            </a:r>
            <a:r>
              <a:rPr lang="ru-RU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2487672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 балл за правильный ответ</a:t>
            </a:r>
            <a:endParaRPr lang="ru-RU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178768"/>
            <a:ext cx="3243213" cy="655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53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"/>
    </mc:Choice>
    <mc:Fallback xmlns="">
      <p:transition spd="slow" advTm="3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841" y="69269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>
              <a:spcBef>
                <a:spcPts val="0"/>
              </a:spcBef>
            </a:pPr>
            <a:r>
              <a:rPr lang="ru-RU" sz="2000" dirty="0"/>
              <a:t>1.Какие клетки дают начало </a:t>
            </a:r>
            <a:r>
              <a:rPr lang="ru-RU" sz="2000" dirty="0" smtClean="0"/>
              <a:t>тромбоцитам?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7700" y="97795"/>
            <a:ext cx="4716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КАПИТАН КОМАНДЫ №1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92806"/>
            <a:ext cx="8353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2.Различают 3 типа миелоцитов:______, ________ и </a:t>
            </a:r>
            <a:r>
              <a:rPr lang="ru-RU" dirty="0" smtClean="0"/>
              <a:t>________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7154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3.Синус лимфоузла расположенный под его капсулой называется</a:t>
            </a:r>
            <a:r>
              <a:rPr lang="ru-RU" dirty="0" smtClean="0"/>
              <a:t>________.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5648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4.Отношение объёма форменных элементов к объёму плазмы крови это______.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502817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5. Иммуноглобулин какого класса выделяется в начале иммунной реакции?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2872149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6.Самые крупные лейкоциты это?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5983" y="3230773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7. Главные трансмембранные белки эритроцита: _____ и </a:t>
            </a:r>
            <a:r>
              <a:rPr lang="ru-RU" dirty="0" smtClean="0"/>
              <a:t>______.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0174" y="3600105"/>
            <a:ext cx="851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8.Какая клетка 5 класса при </a:t>
            </a:r>
            <a:r>
              <a:rPr lang="ru-RU" dirty="0" err="1"/>
              <a:t>эритропоэзе</a:t>
            </a:r>
            <a:r>
              <a:rPr lang="ru-RU" dirty="0"/>
              <a:t> утрачивает способность к митотическому делению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1" y="4253412"/>
            <a:ext cx="8353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9.В состав гранул какой клетки входит гистамин и гепарин?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5685" y="4588864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10.Гематокрит у новорожденного составляет________</a:t>
            </a:r>
          </a:p>
        </p:txBody>
      </p:sp>
    </p:spTree>
    <p:extLst>
      <p:ext uri="{BB962C8B-B14F-4D97-AF65-F5344CB8AC3E}">
        <p14:creationId xmlns:p14="http://schemas.microsoft.com/office/powerpoint/2010/main" val="37305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"/>
    </mc:Choice>
    <mc:Fallback xmlns="">
      <p:transition spd="slow" advTm="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260648"/>
            <a:ext cx="4066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КАПИТАН КОМАНДЫ </a:t>
            </a:r>
            <a:r>
              <a:rPr lang="ru-RU" sz="2400" b="1" dirty="0" smtClean="0">
                <a:solidFill>
                  <a:srgbClr val="FF0000"/>
                </a:solidFill>
              </a:rPr>
              <a:t>№2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272" y="75645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Для </a:t>
            </a:r>
            <a:r>
              <a:rPr lang="ru-RU" dirty="0"/>
              <a:t>какого органа кроветворения характерно обратное </a:t>
            </a:r>
            <a:r>
              <a:rPr lang="ru-RU" dirty="0" smtClean="0"/>
              <a:t>развитие_____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7272" y="1135457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Какой </a:t>
            </a:r>
            <a:r>
              <a:rPr lang="ru-RU" dirty="0"/>
              <a:t>вид иммуноглобулинов характерен для слизистых оболочек</a:t>
            </a:r>
            <a:r>
              <a:rPr lang="ru-RU" dirty="0" smtClean="0"/>
              <a:t>___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7117" y="1530723"/>
            <a:ext cx="82524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Продолжительность </a:t>
            </a:r>
            <a:r>
              <a:rPr lang="ru-RU" dirty="0"/>
              <a:t>жизни нейтрофила составляет</a:t>
            </a:r>
            <a:r>
              <a:rPr lang="ru-RU" dirty="0" smtClean="0"/>
              <a:t>___________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7733" y="1905213"/>
            <a:ext cx="80930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4. Образование </a:t>
            </a:r>
            <a:r>
              <a:rPr lang="ru-RU" dirty="0"/>
              <a:t>клеток крови это</a:t>
            </a:r>
            <a:r>
              <a:rPr lang="ru-RU" dirty="0" smtClean="0"/>
              <a:t>_________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274545"/>
            <a:ext cx="8143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Молодые </a:t>
            </a:r>
            <a:r>
              <a:rPr lang="ru-RU" dirty="0"/>
              <a:t>эритроциты это</a:t>
            </a:r>
            <a:r>
              <a:rPr lang="ru-RU" dirty="0" smtClean="0"/>
              <a:t>_________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699628"/>
            <a:ext cx="8641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 Сегментоядерные </a:t>
            </a:r>
            <a:r>
              <a:rPr lang="ru-RU" dirty="0"/>
              <a:t>нейтрофилы относят к клеткам какого класса</a:t>
            </a:r>
            <a:r>
              <a:rPr lang="ru-RU" dirty="0" smtClean="0"/>
              <a:t>_____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100023"/>
            <a:ext cx="8273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7. В </a:t>
            </a:r>
            <a:r>
              <a:rPr lang="ru-RU" dirty="0" err="1"/>
              <a:t>паракортикальной</a:t>
            </a:r>
            <a:r>
              <a:rPr lang="ru-RU" dirty="0"/>
              <a:t> зоне лимфоузла активизируются </a:t>
            </a:r>
            <a:r>
              <a:rPr lang="ru-RU" dirty="0" smtClean="0"/>
              <a:t>________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0808" y="3478232"/>
            <a:ext cx="8547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8. В </a:t>
            </a:r>
            <a:r>
              <a:rPr lang="ru-RU" dirty="0"/>
              <a:t>каких клетках появляется специфическая зернистость</a:t>
            </a:r>
            <a:r>
              <a:rPr lang="ru-RU" dirty="0" smtClean="0"/>
              <a:t>______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7111" y="3840571"/>
            <a:ext cx="8594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9. Макрофаги </a:t>
            </a:r>
            <a:r>
              <a:rPr lang="ru-RU" dirty="0"/>
              <a:t>.утратившие способность к </a:t>
            </a:r>
            <a:r>
              <a:rPr lang="ru-RU" dirty="0" err="1"/>
              <a:t>фагоцитированию</a:t>
            </a:r>
            <a:r>
              <a:rPr lang="ru-RU" dirty="0"/>
              <a:t> называются</a:t>
            </a:r>
            <a:r>
              <a:rPr lang="ru-RU" dirty="0" smtClean="0"/>
              <a:t>_____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8942" y="4194552"/>
            <a:ext cx="8582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10. </a:t>
            </a:r>
            <a:r>
              <a:rPr lang="ru-RU" dirty="0" err="1"/>
              <a:t>Бурстообразующую</a:t>
            </a:r>
            <a:r>
              <a:rPr lang="ru-RU" dirty="0"/>
              <a:t> единицу </a:t>
            </a:r>
            <a:r>
              <a:rPr lang="ru-RU" dirty="0" err="1"/>
              <a:t>эритропоэза</a:t>
            </a:r>
            <a:r>
              <a:rPr lang="ru-RU" dirty="0"/>
              <a:t> – БОЭ-Э относят к клеткам какого класса____________</a:t>
            </a:r>
          </a:p>
        </p:txBody>
      </p:sp>
    </p:spTree>
    <p:extLst>
      <p:ext uri="{BB962C8B-B14F-4D97-AF65-F5344CB8AC3E}">
        <p14:creationId xmlns:p14="http://schemas.microsoft.com/office/powerpoint/2010/main" val="105226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20072" y="260648"/>
            <a:ext cx="34208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КАПИТАН КОМАНДЫ </a:t>
            </a:r>
            <a:r>
              <a:rPr lang="ru-RU" sz="2000" b="1" dirty="0" smtClean="0">
                <a:solidFill>
                  <a:srgbClr val="FF0000"/>
                </a:solidFill>
              </a:rPr>
              <a:t>№3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1002" y="660208"/>
            <a:ext cx="8245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Размножение </a:t>
            </a:r>
            <a:r>
              <a:rPr lang="ru-RU" dirty="0"/>
              <a:t>Т-</a:t>
            </a:r>
            <a:r>
              <a:rPr lang="ru-RU" dirty="0" err="1"/>
              <a:t>лимфобластов</a:t>
            </a:r>
            <a:r>
              <a:rPr lang="ru-RU" dirty="0"/>
              <a:t> при помощи митоза называется </a:t>
            </a:r>
            <a:r>
              <a:rPr lang="ru-RU" dirty="0" smtClean="0"/>
              <a:t>_____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1002" y="1021191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Какие </a:t>
            </a:r>
            <a:r>
              <a:rPr lang="ru-RU" dirty="0"/>
              <a:t>клетки вырабатывают </a:t>
            </a:r>
            <a:r>
              <a:rPr lang="ru-RU" dirty="0" smtClean="0"/>
              <a:t>антитела____________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8696" y="1390523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В </a:t>
            </a:r>
            <a:r>
              <a:rPr lang="ru-RU" dirty="0"/>
              <a:t>нормальных условиях постоянный уровень эритроцитов в крови обеспечивается за счет размножения каких клеток______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7404" y="203685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4. Продолжительность </a:t>
            </a:r>
            <a:r>
              <a:rPr lang="ru-RU" dirty="0"/>
              <a:t>жизни эритроцитов </a:t>
            </a:r>
            <a:r>
              <a:rPr lang="ru-RU" dirty="0" smtClean="0"/>
              <a:t>составляет________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61002" y="2374323"/>
            <a:ext cx="8173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5. В </a:t>
            </a:r>
            <a:r>
              <a:rPr lang="ru-RU" dirty="0"/>
              <a:t>состав гранул какой клетки  крови входят катионные белки и </a:t>
            </a:r>
            <a:r>
              <a:rPr lang="ru-RU" dirty="0" smtClean="0"/>
              <a:t>аргинин______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5625" y="3014687"/>
            <a:ext cx="8392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6. Кроветворение  </a:t>
            </a:r>
            <a:r>
              <a:rPr lang="ru-RU" dirty="0"/>
              <a:t>в красном костном мозге </a:t>
            </a:r>
            <a:r>
              <a:rPr lang="ru-RU" dirty="0" smtClean="0"/>
              <a:t>называется________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20568" y="3389985"/>
            <a:ext cx="8245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7. Как </a:t>
            </a:r>
            <a:r>
              <a:rPr lang="ru-RU" dirty="0"/>
              <a:t>называются клетки </a:t>
            </a:r>
            <a:r>
              <a:rPr lang="ru-RU" dirty="0" err="1"/>
              <a:t>паракортикальной</a:t>
            </a:r>
            <a:r>
              <a:rPr lang="ru-RU" dirty="0"/>
              <a:t> зоны лимфоузла вырабатывающие гликопротеиды</a:t>
            </a:r>
            <a:r>
              <a:rPr lang="ru-RU" dirty="0" smtClean="0"/>
              <a:t>________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1002" y="4045528"/>
            <a:ext cx="8524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8. </a:t>
            </a:r>
            <a:r>
              <a:rPr lang="ru-RU" dirty="0" err="1" smtClean="0"/>
              <a:t>Мегалобластическая</a:t>
            </a:r>
            <a:r>
              <a:rPr lang="ru-RU" dirty="0" smtClean="0"/>
              <a:t> </a:t>
            </a:r>
            <a:r>
              <a:rPr lang="ru-RU" dirty="0"/>
              <a:t>стадия кроветворения у эмбриона происходит </a:t>
            </a:r>
            <a:r>
              <a:rPr lang="ru-RU" dirty="0" smtClean="0"/>
              <a:t>в_____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5713" y="4425147"/>
            <a:ext cx="8538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9. </a:t>
            </a:r>
            <a:r>
              <a:rPr lang="ru-RU" dirty="0" err="1" smtClean="0"/>
              <a:t>Миелобласты</a:t>
            </a:r>
            <a:r>
              <a:rPr lang="ru-RU" dirty="0" smtClean="0"/>
              <a:t> </a:t>
            </a:r>
            <a:r>
              <a:rPr lang="ru-RU" dirty="0"/>
              <a:t>дают начало </a:t>
            </a:r>
            <a:r>
              <a:rPr lang="ru-RU" dirty="0" smtClean="0"/>
              <a:t>_________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3" y="4794479"/>
            <a:ext cx="87122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4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4213"/>
            <a:ext cx="56925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+mj-lt"/>
              </a:rPr>
              <a:t>ГИСТОЛОГИЧЕСКИЙ</a:t>
            </a:r>
          </a:p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+mj-lt"/>
              </a:rPr>
              <a:t> РЕБУС</a:t>
            </a:r>
            <a:endParaRPr lang="ru-RU" sz="3600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50335"/>
            <a:ext cx="4038398" cy="3752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042" y="1860765"/>
            <a:ext cx="34563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первый тот и отвечает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4846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Оценивание  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– 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 </a:t>
            </a: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</a:t>
            </a:r>
          </a:p>
        </p:txBody>
      </p:sp>
    </p:spTree>
    <p:extLst>
      <p:ext uri="{BB962C8B-B14F-4D97-AF65-F5344CB8AC3E}">
        <p14:creationId xmlns:p14="http://schemas.microsoft.com/office/powerpoint/2010/main" val="83456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"/>
    </mc:Choice>
    <mc:Fallback xmlns="">
      <p:transition spd="slow" advTm="17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5102411" cy="516218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8178" y="846650"/>
            <a:ext cx="2127996" cy="139653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8625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Ф</a:t>
            </a:r>
          </a:p>
        </p:txBody>
      </p:sp>
      <p:pic>
        <p:nvPicPr>
          <p:cNvPr id="1026" name="Picture 2" descr="ÐÐ°ÑÑÐ¸Ð½ÐºÐ¸ Ð¿Ð¾ Ð·Ð°Ð¿ÑÐ¾ÑÑ ÑÐ¾ÑÐ¼ÐµÐ½Ð½ÑÐµ ÑÐ»ÐµÐ¼ÐµÐ½ÑÑ ÐºÑÐ¾Ð²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7" t="12245" r="23900"/>
          <a:stretch/>
        </p:blipFill>
        <p:spPr bwMode="auto">
          <a:xfrm>
            <a:off x="4716016" y="493774"/>
            <a:ext cx="4427984" cy="5262338"/>
          </a:xfrm>
          <a:prstGeom prst="flowChartInputOutp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¿ÑÑÑÐ¹ ÑÐ»ÐµÐ¼ÐµÐ½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40" y="3132930"/>
            <a:ext cx="458446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576174" y="1772816"/>
            <a:ext cx="1491770" cy="4703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"/>
    </mc:Choice>
    <mc:Fallback xmlns="">
      <p:transition spd="slow" advTm="59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323528" y="1340768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ФОРМЕННЫЙ ЭЛЕМЕНТЫ 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3333"/>
          <a:stretch/>
        </p:blipFill>
        <p:spPr>
          <a:xfrm>
            <a:off x="3347864" y="548680"/>
            <a:ext cx="5472608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79385">
            <a:off x="258386" y="828754"/>
            <a:ext cx="3343275" cy="2000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72000" y="248598"/>
            <a:ext cx="24270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/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270994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" y="332656"/>
            <a:ext cx="88204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</a:t>
            </a:r>
            <a:r>
              <a:rPr lang="ru-RU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Визуализированные задачи</a:t>
            </a: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748" y="2420888"/>
            <a:ext cx="3769367" cy="3985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263691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Оценивание  </a:t>
            </a:r>
          </a:p>
          <a:p>
            <a:pPr algn="ctr"/>
            <a:r>
              <a:rPr lang="ru-RU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– 5 балла</a:t>
            </a:r>
          </a:p>
        </p:txBody>
      </p:sp>
    </p:spTree>
    <p:extLst>
      <p:ext uri="{BB962C8B-B14F-4D97-AF65-F5344CB8AC3E}">
        <p14:creationId xmlns:p14="http://schemas.microsoft.com/office/powerpoint/2010/main" val="28960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"/>
    </mc:Choice>
    <mc:Fallback xmlns="">
      <p:transition spd="slow" advTm="186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836712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ЛИМФАТИЧЕСКИЙ УЗЕЛ 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109" y="585181"/>
            <a:ext cx="4645421" cy="3098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36283" y="332656"/>
            <a:ext cx="24270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  <a:endParaRPr lang="ru-RU" sz="3300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6282" y="1196752"/>
            <a:ext cx="31276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222222"/>
                </a:solidFill>
                <a:latin typeface="Roboto"/>
              </a:rPr>
              <a:t>А и Б сидели на трубе, </a:t>
            </a:r>
          </a:p>
          <a:p>
            <a:pPr algn="ctr"/>
            <a:r>
              <a:rPr lang="ru-RU" sz="3200" b="1" dirty="0">
                <a:solidFill>
                  <a:srgbClr val="222222"/>
                </a:solidFill>
                <a:latin typeface="Roboto"/>
              </a:rPr>
              <a:t>а-упала,</a:t>
            </a:r>
          </a:p>
          <a:p>
            <a:pPr algn="ctr"/>
            <a:r>
              <a:rPr lang="ru-RU" sz="3200" b="1" dirty="0">
                <a:solidFill>
                  <a:srgbClr val="222222"/>
                </a:solidFill>
                <a:latin typeface="Roboto"/>
              </a:rPr>
              <a:t>б-пропала, кто остался на трубе?</a:t>
            </a: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3535312" y="4205113"/>
            <a:ext cx="2259106" cy="6051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97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ИММУНИТЕТ 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392" b="10000"/>
          <a:stretch/>
        </p:blipFill>
        <p:spPr>
          <a:xfrm>
            <a:off x="5796136" y="326937"/>
            <a:ext cx="2988608" cy="3694178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ºÑÐ¾Ð²Ñ  ÐºÐ°ÑÑÐ¸Ð½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940">
            <a:off x="1121481" y="3786042"/>
            <a:ext cx="4922004" cy="17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92" y="908720"/>
            <a:ext cx="5158303" cy="201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260648"/>
            <a:ext cx="2088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9221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СТВОЛОВАЯ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КЛЕТКА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КРОВИ 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42628"/>
          <a:stretch/>
        </p:blipFill>
        <p:spPr>
          <a:xfrm>
            <a:off x="5552901" y="836712"/>
            <a:ext cx="2863674" cy="2959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30" t="12549" b="16078"/>
          <a:stretch/>
        </p:blipFill>
        <p:spPr>
          <a:xfrm>
            <a:off x="549648" y="222192"/>
            <a:ext cx="4130323" cy="1825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696" y="2795990"/>
            <a:ext cx="3343275" cy="2000250"/>
          </a:xfrm>
          <a:prstGeom prst="rect">
            <a:avLst/>
          </a:prstGeom>
        </p:spPr>
      </p:pic>
      <p:sp>
        <p:nvSpPr>
          <p:cNvPr id="5" name="Выгнутая влево стрелка 4"/>
          <p:cNvSpPr/>
          <p:nvPr/>
        </p:nvSpPr>
        <p:spPr>
          <a:xfrm>
            <a:off x="549648" y="2316413"/>
            <a:ext cx="554691" cy="105895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низ стрелка 6"/>
          <p:cNvSpPr/>
          <p:nvPr/>
        </p:nvSpPr>
        <p:spPr>
          <a:xfrm>
            <a:off x="4715408" y="4259092"/>
            <a:ext cx="1674986" cy="63043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16216" y="4496158"/>
            <a:ext cx="23764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dirty="0"/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24391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КРАСНАЯ И БЕЛАЯ ПУЛЬПА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СЕЛЕЗЕНКИ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7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Ð½ÐµÐ¼Ð¸Ñ  ÐºÐ°ÑÑÐ¸Ð½Ðº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30"/>
          <a:stretch/>
        </p:blipFill>
        <p:spPr bwMode="auto">
          <a:xfrm>
            <a:off x="0" y="3671047"/>
            <a:ext cx="4623408" cy="23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85" y="1846344"/>
            <a:ext cx="3649406" cy="36494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8576">
            <a:off x="749087" y="1271441"/>
            <a:ext cx="1595946" cy="17505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08104" y="375272"/>
            <a:ext cx="23764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dirty="0"/>
              <a:t>ЧТО ЭТО? </a:t>
            </a:r>
          </a:p>
        </p:txBody>
      </p:sp>
      <p:sp>
        <p:nvSpPr>
          <p:cNvPr id="5" name="Выгнутая вверх стрелка 4"/>
          <p:cNvSpPr/>
          <p:nvPr/>
        </p:nvSpPr>
        <p:spPr>
          <a:xfrm>
            <a:off x="2697117" y="975436"/>
            <a:ext cx="1926291" cy="54460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АНЕМИЯ 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453" y="1315921"/>
            <a:ext cx="4572000" cy="30360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58412">
            <a:off x="275309" y="2001402"/>
            <a:ext cx="3343275" cy="2000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3408" y="332656"/>
            <a:ext cx="24270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/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37630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Олимпиада_2019\Кровь\4-0 - коп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55081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341"/>
            <a:ext cx="9144000" cy="691355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32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1282" y="1340768"/>
            <a:ext cx="36358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форменные элементы крови, обозначенные цифрами 1, 2, 3, 4, 5.</a:t>
            </a:r>
          </a:p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70713" y="868070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033324" y="3430201"/>
            <a:ext cx="169569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6729018" y="3245535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>
            <a:stCxn id="24" idx="1"/>
          </p:cNvCxnSpPr>
          <p:nvPr/>
        </p:nvCxnSpPr>
        <p:spPr>
          <a:xfrm flipH="1">
            <a:off x="3995936" y="1052736"/>
            <a:ext cx="207477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995936" y="4365104"/>
            <a:ext cx="273308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729018" y="4180438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251520" y="3614867"/>
            <a:ext cx="0" cy="9349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3752" y="4549770"/>
            <a:ext cx="44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575556" y="347018"/>
            <a:ext cx="180020" cy="3176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77788" y="38662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13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ГЕМОГРАММА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7" y="1056915"/>
            <a:ext cx="2552722" cy="25698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932" y="1134348"/>
            <a:ext cx="4572000" cy="2286000"/>
          </a:xfrm>
          <a:prstGeom prst="rect">
            <a:avLst/>
          </a:prstGeom>
        </p:spPr>
      </p:pic>
      <p:sp>
        <p:nvSpPr>
          <p:cNvPr id="4" name="Выгнутая вверх стрелка 3"/>
          <p:cNvSpPr/>
          <p:nvPr/>
        </p:nvSpPr>
        <p:spPr>
          <a:xfrm>
            <a:off x="2751139" y="343081"/>
            <a:ext cx="1462368" cy="58494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509" y="3416900"/>
            <a:ext cx="3774809" cy="3036436"/>
          </a:xfrm>
          <a:prstGeom prst="rect">
            <a:avLst/>
          </a:prstGeom>
        </p:spPr>
      </p:pic>
      <p:sp>
        <p:nvSpPr>
          <p:cNvPr id="6" name="Двойная стрелка влево/вверх 5"/>
          <p:cNvSpPr/>
          <p:nvPr/>
        </p:nvSpPr>
        <p:spPr>
          <a:xfrm>
            <a:off x="5577168" y="4072989"/>
            <a:ext cx="685800" cy="969659"/>
          </a:xfrm>
          <a:prstGeom prst="leftUpArrow">
            <a:avLst>
              <a:gd name="adj1" fmla="val 25000"/>
              <a:gd name="adj2" fmla="val 25000"/>
              <a:gd name="adj3" fmla="val 235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66328" y="188640"/>
            <a:ext cx="242707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17217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КРАСНЫЙ КОСТНЫЙ МОЗГ 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8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4112"/>
          <a:stretch/>
        </p:blipFill>
        <p:spPr>
          <a:xfrm>
            <a:off x="1619672" y="2720580"/>
            <a:ext cx="7110132" cy="3156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212" y="501529"/>
            <a:ext cx="5510196" cy="2156487"/>
          </a:xfrm>
          <a:prstGeom prst="rect">
            <a:avLst/>
          </a:prstGeom>
        </p:spPr>
      </p:pic>
      <p:sp>
        <p:nvSpPr>
          <p:cNvPr id="5" name="Выгнутая вправо стрелка 4"/>
          <p:cNvSpPr/>
          <p:nvPr/>
        </p:nvSpPr>
        <p:spPr>
          <a:xfrm rot="2389529" flipH="1">
            <a:off x="861018" y="1041556"/>
            <a:ext cx="1013468" cy="186740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70910"/>
            <a:ext cx="23764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dirty="0"/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39473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641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</a:rPr>
              <a:t>ВОСПАЛЕНИЕ</a:t>
            </a:r>
            <a:endParaRPr lang="ru-RU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090"/>
          <a:stretch/>
        </p:blipFill>
        <p:spPr>
          <a:xfrm>
            <a:off x="0" y="1196752"/>
            <a:ext cx="3712229" cy="2914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610011"/>
            <a:ext cx="5256584" cy="43666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4" y="332656"/>
            <a:ext cx="20237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2642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</a:rPr>
              <a:t>ИММУНОГЛОБУЛИН </a:t>
            </a:r>
          </a:p>
        </p:txBody>
      </p:sp>
    </p:spTree>
    <p:extLst>
      <p:ext uri="{BB962C8B-B14F-4D97-AF65-F5344CB8AC3E}">
        <p14:creationId xmlns:p14="http://schemas.microsoft.com/office/powerpoint/2010/main" val="389197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26863" b="19411"/>
          <a:stretch/>
        </p:blipFill>
        <p:spPr>
          <a:xfrm>
            <a:off x="1629050" y="814765"/>
            <a:ext cx="5489994" cy="1381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7" y="3574799"/>
            <a:ext cx="6003428" cy="29505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7171" y="2539376"/>
            <a:ext cx="775411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Виктор Цой : «…….. на рукаве»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7171" y="276672"/>
            <a:ext cx="20237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15720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ГРУППА КРОВИ  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12" y="2348880"/>
            <a:ext cx="3668539" cy="2602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4588" t="46019"/>
          <a:stretch/>
        </p:blipFill>
        <p:spPr>
          <a:xfrm>
            <a:off x="473670" y="80823"/>
            <a:ext cx="4098329" cy="2412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661" t="-1079" r="1661" b="39060"/>
          <a:stretch/>
        </p:blipFill>
        <p:spPr>
          <a:xfrm rot="20761338">
            <a:off x="1112173" y="4497156"/>
            <a:ext cx="3349795" cy="2170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124744"/>
            <a:ext cx="3895682" cy="337442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20072" y="332656"/>
            <a:ext cx="20237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ЭТО? </a:t>
            </a:r>
          </a:p>
        </p:txBody>
      </p:sp>
    </p:spTree>
    <p:extLst>
      <p:ext uri="{BB962C8B-B14F-4D97-AF65-F5344CB8AC3E}">
        <p14:creationId xmlns:p14="http://schemas.microsoft.com/office/powerpoint/2010/main" val="244358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Олимпиада_2019\Кровь\4-0 - коп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550810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341"/>
            <a:ext cx="9144000" cy="691355"/>
          </a:xfrm>
          <a:prstGeom prst="rect">
            <a:avLst/>
          </a:prstGeom>
        </p:spPr>
        <p:txBody>
          <a:bodyPr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bg1"/>
                </a:solidFill>
                <a:latin typeface="Georgia" pitchFamily="18" charset="0"/>
              </a:defRPr>
            </a:lvl9pPr>
          </a:lstStyle>
          <a:p>
            <a:pPr algn="ctr"/>
            <a:r>
              <a:rPr lang="ru-RU" sz="32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11282" y="1340768"/>
            <a:ext cx="363589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Базофил.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– Лимфоцит.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Сегментоядерный нейтрофил.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– Эозинофил.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– Моноцит.</a:t>
            </a:r>
          </a:p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70713" y="868070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5033325" y="3430202"/>
            <a:ext cx="906827" cy="8036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5850995" y="4148044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Прямая со стрелкой 26"/>
          <p:cNvCxnSpPr>
            <a:stCxn id="24" idx="1"/>
          </p:cNvCxnSpPr>
          <p:nvPr/>
        </p:nvCxnSpPr>
        <p:spPr>
          <a:xfrm flipH="1">
            <a:off x="3995936" y="1052736"/>
            <a:ext cx="207477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995936" y="4365104"/>
            <a:ext cx="2376264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6333482" y="4941197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251520" y="3614867"/>
            <a:ext cx="0" cy="93490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53752" y="4549770"/>
            <a:ext cx="44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575556" y="347018"/>
            <a:ext cx="180020" cy="3176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377788" y="38662"/>
            <a:ext cx="395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9785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ГЕМОПОЭЗ 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90" y="1484784"/>
            <a:ext cx="3227990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380" r="39305"/>
          <a:stretch/>
        </p:blipFill>
        <p:spPr>
          <a:xfrm>
            <a:off x="4139952" y="280640"/>
            <a:ext cx="4449810" cy="5884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33" y="260648"/>
            <a:ext cx="2167316" cy="7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ВИЛОЧКОВАЯ ЖЕЛЕЗА  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228" y="199392"/>
            <a:ext cx="5021409" cy="30855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17032"/>
            <a:ext cx="4864737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818" y="444081"/>
            <a:ext cx="2759589" cy="4529227"/>
          </a:xfrm>
          <a:prstGeom prst="rect">
            <a:avLst/>
          </a:prstGeom>
        </p:spPr>
      </p:pic>
      <p:sp>
        <p:nvSpPr>
          <p:cNvPr id="5" name="Стрелка вправо с вырезом 4"/>
          <p:cNvSpPr/>
          <p:nvPr/>
        </p:nvSpPr>
        <p:spPr>
          <a:xfrm>
            <a:off x="5404289" y="2333647"/>
            <a:ext cx="695886" cy="37504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8622792">
            <a:off x="5459649" y="3713016"/>
            <a:ext cx="867335" cy="389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0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СКОРОСТЬ ОСЕДАНИЯ ЭРИТРОЦИТОВ  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20092"/>
            <a:ext cx="3672408" cy="36569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57" y="391492"/>
            <a:ext cx="4525920" cy="368558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3278573">
            <a:off x="2346218" y="4484357"/>
            <a:ext cx="968189" cy="308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7971092">
            <a:off x="5496321" y="4500938"/>
            <a:ext cx="884448" cy="353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3236072" y="4417359"/>
                <a:ext cx="2272030" cy="166199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0350" b="1" i="1">
                          <a:ln w="22225">
                            <a:solidFill>
                              <a:schemeClr val="accent2"/>
                            </a:solidFill>
                            <a:prstDash val="solid"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ru-RU" sz="1035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072" y="4417359"/>
                <a:ext cx="2272030" cy="16619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65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Лента лицом вверх 2"/>
          <p:cNvSpPr/>
          <p:nvPr/>
        </p:nvSpPr>
        <p:spPr>
          <a:xfrm>
            <a:off x="251520" y="908720"/>
            <a:ext cx="8640960" cy="3528392"/>
          </a:xfrm>
          <a:prstGeom prst="ribbon2">
            <a:avLst>
              <a:gd name="adj1" fmla="val 10628"/>
              <a:gd name="adj2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ТРОМБ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66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836712"/>
            <a:ext cx="53723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Вы молодцы!!!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t="8576" r="17974" b="21675"/>
          <a:stretch/>
        </p:blipFill>
        <p:spPr bwMode="auto">
          <a:xfrm>
            <a:off x="4634655" y="3202347"/>
            <a:ext cx="4100034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27" y="2060848"/>
            <a:ext cx="9444038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43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980729"/>
            <a:ext cx="8856984" cy="1728192"/>
          </a:xfrm>
        </p:spPr>
        <p:txBody>
          <a:bodyPr>
            <a:normAutofit fontScale="92500"/>
          </a:bodyPr>
          <a:lstStyle/>
          <a:p>
            <a:pPr marL="0" lvl="0" indent="0" algn="ctr">
              <a:lnSpc>
                <a:spcPts val="2500"/>
              </a:lnSpc>
              <a:buNone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6700" lvl="0" indent="-266700">
              <a:lnSpc>
                <a:spcPts val="2500"/>
              </a:lnSpc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Форменные элементы крови, представленные на схеме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363" lvl="0" indent="-360363">
              <a:lnSpc>
                <a:spcPts val="2500"/>
              </a:lnSpc>
              <a:buNone/>
              <a:tabLst>
                <a:tab pos="266700" algn="l"/>
              </a:tabLst>
            </a:pP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виды,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обозначенные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цифрами (с учетом диаметра):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500"/>
              </a:lnSpc>
              <a:buNone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1, 2, 3, 4</a:t>
            </a:r>
          </a:p>
          <a:p>
            <a:pPr marL="0" lvl="0" indent="0">
              <a:buNone/>
            </a:pP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.magomedova\Desktop\25-29\Олимпиада_2019\Кровь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7089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252425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252425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44408" y="279974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620688"/>
            <a:ext cx="8856984" cy="2088232"/>
          </a:xfrm>
        </p:spPr>
        <p:txBody>
          <a:bodyPr>
            <a:normAutofit/>
          </a:bodyPr>
          <a:lstStyle/>
          <a:p>
            <a:pPr marL="0" lvl="0" indent="0">
              <a:lnSpc>
                <a:spcPts val="2500"/>
              </a:lnSpc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Эритроциты:</a:t>
            </a:r>
          </a:p>
          <a:p>
            <a:pPr marL="514350" lvl="0" indent="-514350">
              <a:lnSpc>
                <a:spcPts val="2500"/>
              </a:lnSpc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Микроцит.</a:t>
            </a:r>
          </a:p>
          <a:p>
            <a:pPr marL="514350" lvl="0" indent="-514350">
              <a:lnSpc>
                <a:spcPts val="2500"/>
              </a:lnSpc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Нормоцит.</a:t>
            </a:r>
          </a:p>
          <a:p>
            <a:pPr marL="514350" lvl="0" indent="-514350">
              <a:lnSpc>
                <a:spcPts val="2500"/>
              </a:lnSpc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Макроцит.</a:t>
            </a:r>
          </a:p>
          <a:p>
            <a:pPr marL="514350" lvl="0" indent="-514350">
              <a:lnSpc>
                <a:spcPts val="2500"/>
              </a:lnSpc>
              <a:buAutoNum type="arabicPeriod"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Мегалоцит.</a:t>
            </a:r>
          </a:p>
          <a:p>
            <a:pPr marL="514350" lvl="0" indent="-514350">
              <a:lnSpc>
                <a:spcPts val="2500"/>
              </a:lnSpc>
              <a:buAutoNum type="arabicPeriod"/>
            </a:pPr>
            <a:endParaRPr lang="ru-RU" sz="2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ts val="2500"/>
              </a:lnSpc>
              <a:buNone/>
            </a:pP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b="1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.magomedova\Desktop\25-29\Олимпиада_2019\Кровь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270892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252425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52120" y="252425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44408" y="279974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818117"/>
            <a:ext cx="3635896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 красный костный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мозг.</a:t>
            </a:r>
          </a:p>
          <a:p>
            <a:pPr algn="ctr">
              <a:lnSpc>
                <a:spcPts val="2000"/>
              </a:lnSpc>
            </a:pP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00"/>
              </a:lnSpc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Определить: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находится красный костный мозг.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развивается.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ткань является стромой.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каким органам кроветворения относится?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клетка изображена под цифрой 1.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38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pic>
        <p:nvPicPr>
          <p:cNvPr id="2050" name="Picture 2" descr="C:\Users\o.magomedova\Desktop\25-29\Олимпиада_2019\Органы кроветворения\красный костный мозг2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" y="692696"/>
            <a:ext cx="534481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1337665" y="332656"/>
            <a:ext cx="720080" cy="6618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9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1341"/>
            <a:ext cx="9144000" cy="6913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«Визуализированные задачи»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89511" y="1340768"/>
            <a:ext cx="36358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губчатом веществе плоских и трубчатых костей.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мезенхимы.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Ретикулярная ткань.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центральным органам кроветворения.</a:t>
            </a:r>
          </a:p>
          <a:p>
            <a:pPr indent="-571500">
              <a:lnSpc>
                <a:spcPts val="2000"/>
              </a:lnSpc>
              <a:buAutoNum type="romanUcPeriod"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Мегакариоцит.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87624" y="3874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/>
          </a:p>
        </p:txBody>
      </p:sp>
      <p:pic>
        <p:nvPicPr>
          <p:cNvPr id="2050" name="Picture 2" descr="C:\Users\o.magomedova\Desktop\25-29\Олимпиада_2019\Органы кроветворения\красный костный мозг2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" y="692696"/>
            <a:ext cx="534481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1337665" y="332656"/>
            <a:ext cx="720080" cy="66185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3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презентации СтГМУ">
  <a:themeElements>
    <a:clrScheme name="Шаблон презентации СтГМ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Шаблон презентации СтГМА">
      <a:majorFont>
        <a:latin typeface="Georgia"/>
        <a:ea typeface=""/>
        <a:cs typeface=""/>
      </a:majorFont>
      <a:minorFont>
        <a:latin typeface="Palatino Linotyp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презентации СтГМ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презентации СтГМ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презентации СтГМ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СтГМУ</Template>
  <TotalTime>10687</TotalTime>
  <Words>892</Words>
  <Application>Microsoft Office PowerPoint</Application>
  <PresentationFormat>Экран (4:3)</PresentationFormat>
  <Paragraphs>253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Шаблон презентации СтГМУ</vt:lpstr>
      <vt:lpstr> IV ВНУТРИВУЗОВСТКАЯ ОЛИМПИАДА  ПО ГИСТОЛОГИИ </vt:lpstr>
      <vt:lpstr>Презентация PowerPoint</vt:lpstr>
      <vt:lpstr>Презентация PowerPoint</vt:lpstr>
      <vt:lpstr>Презентация PowerPoint</vt:lpstr>
      <vt:lpstr>Презентация PowerPoint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«Визуализированные задачи»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ЭТО?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ПЕРВАЯ ВНУТРИВУЗОВСТКАЯ ОЛИМПИАДА  ПО ГИСТОЛОГИИ</dc:title>
  <dc:creator>user</dc:creator>
  <cp:lastModifiedBy>Сирак Алла Григорьевна</cp:lastModifiedBy>
  <cp:revision>82</cp:revision>
  <dcterms:created xsi:type="dcterms:W3CDTF">2016-11-24T05:56:41Z</dcterms:created>
  <dcterms:modified xsi:type="dcterms:W3CDTF">2019-11-28T07:22:50Z</dcterms:modified>
</cp:coreProperties>
</file>