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1" r:id="rId3"/>
    <p:sldId id="257" r:id="rId4"/>
    <p:sldId id="270" r:id="rId5"/>
    <p:sldId id="258" r:id="rId6"/>
    <p:sldId id="259" r:id="rId7"/>
    <p:sldId id="264" r:id="rId8"/>
    <p:sldId id="279" r:id="rId9"/>
    <p:sldId id="269" r:id="rId10"/>
    <p:sldId id="262" r:id="rId11"/>
    <p:sldId id="281" r:id="rId12"/>
    <p:sldId id="271" r:id="rId13"/>
    <p:sldId id="260" r:id="rId14"/>
    <p:sldId id="272" r:id="rId15"/>
    <p:sldId id="275" r:id="rId16"/>
    <p:sldId id="276" r:id="rId17"/>
    <p:sldId id="265" r:id="rId18"/>
    <p:sldId id="266" r:id="rId19"/>
    <p:sldId id="280" r:id="rId20"/>
    <p:sldId id="268" r:id="rId21"/>
    <p:sldId id="273" r:id="rId22"/>
    <p:sldId id="277" r:id="rId23"/>
    <p:sldId id="278" r:id="rId24"/>
    <p:sldId id="274" r:id="rId25"/>
    <p:sldId id="283" r:id="rId26"/>
    <p:sldId id="322" r:id="rId27"/>
    <p:sldId id="282" r:id="rId28"/>
    <p:sldId id="284" r:id="rId29"/>
    <p:sldId id="307" r:id="rId30"/>
    <p:sldId id="308" r:id="rId31"/>
    <p:sldId id="313" r:id="rId32"/>
    <p:sldId id="314" r:id="rId33"/>
    <p:sldId id="315" r:id="rId34"/>
    <p:sldId id="293" r:id="rId35"/>
    <p:sldId id="294" r:id="rId36"/>
    <p:sldId id="295" r:id="rId37"/>
    <p:sldId id="316" r:id="rId38"/>
    <p:sldId id="319" r:id="rId39"/>
    <p:sldId id="301" r:id="rId40"/>
    <p:sldId id="296" r:id="rId41"/>
    <p:sldId id="298" r:id="rId42"/>
    <p:sldId id="299" r:id="rId43"/>
    <p:sldId id="261" r:id="rId44"/>
    <p:sldId id="318" r:id="rId45"/>
    <p:sldId id="286" r:id="rId46"/>
    <p:sldId id="285" r:id="rId47"/>
    <p:sldId id="300" r:id="rId48"/>
    <p:sldId id="302" r:id="rId49"/>
    <p:sldId id="303" r:id="rId50"/>
    <p:sldId id="304" r:id="rId51"/>
    <p:sldId id="305" r:id="rId52"/>
    <p:sldId id="306" r:id="rId53"/>
    <p:sldId id="312" r:id="rId54"/>
    <p:sldId id="32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BB4B-FF47-4A78-B2B7-D2A21953A59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4BF98-CD65-4F23-A96F-B23C8AEE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476B0F8-BFAD-41D0-94C1-57136A9B3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5D5AB0-A632-49E8-8179-DC9C972A50CD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2D61F1D-17C7-4B96-ABDD-83EE60C9E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1F0FEB0-B106-4F2D-9516-BA5B167DA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>
                <a:latin typeface="Arial" panose="020B0604020202020204" pitchFamily="34" charset="0"/>
              </a:rPr>
              <a:t>Этиология энуреза. </a:t>
            </a:r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Результаты многочисленных исследований отечественных и зарубежных ученых определили полиэтиологичность энуреза.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Предполагается, что </a:t>
            </a:r>
            <a:r>
              <a:rPr lang="ru-RU" altLang="ru-RU" b="1">
                <a:latin typeface="Arial" panose="020B0604020202020204" pitchFamily="34" charset="0"/>
              </a:rPr>
              <a:t>первичный энурез</a:t>
            </a:r>
            <a:r>
              <a:rPr lang="ru-RU" altLang="ru-RU">
                <a:latin typeface="Arial" panose="020B0604020202020204" pitchFamily="34" charset="0"/>
              </a:rPr>
              <a:t> может быть обусловлен: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Наследственными причинами, 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Нарушениями реакции активации во время сна,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Задержкой становления навыков регуляции мочеиспускания, 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Нарушением секреции антидиуретического гормона.  </a:t>
            </a:r>
          </a:p>
          <a:p>
            <a:pPr eaLnBrk="1" hangingPunct="1"/>
            <a:r>
              <a:rPr lang="ru-RU" altLang="ru-RU" b="1">
                <a:latin typeface="Arial" panose="020B0604020202020204" pitchFamily="34" charset="0"/>
              </a:rPr>
              <a:t>Вторичный энурез</a:t>
            </a:r>
            <a:r>
              <a:rPr lang="ru-RU" altLang="ru-RU">
                <a:latin typeface="Arial" panose="020B0604020202020204" pitchFamily="34" charset="0"/>
              </a:rPr>
              <a:t> нередко связан со стрессовыми факторами, перенесенными инфекционными  и соматическими заболеваниями, черепно-мозговыми травмами.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A0D4A15-1BC0-49C1-BD5C-B2FE7D5E3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CB93A2-F3B4-475E-A010-56479EF3712A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209C2D1-D599-473A-887C-22940B61F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434CB283-A5A7-4D82-BF98-A76916685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В зависимости от времени проявления выделяют первичный и вторичный энурез.</a:t>
            </a:r>
            <a:endParaRPr lang="ru-RU" b="1" dirty="0"/>
          </a:p>
          <a:p>
            <a:pPr eaLnBrk="1" hangingPunct="1">
              <a:defRPr/>
            </a:pPr>
            <a:r>
              <a:rPr lang="ru-RU" dirty="0"/>
              <a:t>В случае, когда пациент с первых лет жизни не имеет длительных (не менее 3–6 мес.) периодов, когда бы он просыпался сухим, следует говорить о первичном энурезе. </a:t>
            </a:r>
            <a:r>
              <a:rPr lang="ru-RU" b="1" dirty="0"/>
              <a:t>Первичный энурез</a:t>
            </a:r>
            <a:r>
              <a:rPr lang="ru-RU" dirty="0"/>
              <a:t> – </a:t>
            </a:r>
            <a:r>
              <a:rPr lang="ru-RU" sz="9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недержание мочи у ребенка старше 5 лет, при условии отсутствия периода контроля над мочеиспусканием.</a:t>
            </a:r>
          </a:p>
          <a:p>
            <a:pPr eaLnBrk="1" hangingPunct="1">
              <a:defRPr/>
            </a:pPr>
            <a:r>
              <a:rPr lang="ru-RU" b="1" dirty="0"/>
              <a:t> </a:t>
            </a:r>
          </a:p>
          <a:p>
            <a:pPr eaLnBrk="1" hangingPunct="1">
              <a:defRPr/>
            </a:pPr>
            <a:r>
              <a:rPr lang="ru-RU" b="1" dirty="0"/>
              <a:t> Вторичный энурез</a:t>
            </a:r>
            <a:r>
              <a:rPr lang="ru-RU" dirty="0"/>
              <a:t> – </a:t>
            </a:r>
            <a:r>
              <a:rPr lang="ru-RU" sz="9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недержание мочи , возникшее у ребенка старше пятилетнего возраста, у которого ранее отмечался период стабильного контроля за опорожнением мочевого пузыря.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16A3FAA-75A4-415B-A505-52D5B2517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C6D8D8-AE4A-4EDE-8A07-ED56007DA63D}" type="slidenum">
              <a:rPr lang="ru-RU" altLang="ru-RU"/>
              <a:pPr eaLnBrk="1" hangingPunct="1"/>
              <a:t>45</a:t>
            </a:fld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BD6F8E4-6B4B-4106-B764-3FBF412DD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FE378D1-0912-494D-B48F-95E92EB8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Для лечения энуреза используются как медикаментозные, так и немедикаментозные методы. 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 немедикаментозным методам отностятся мочевые будильники, пробуждение по расписанию, различные виды психотерапии, физиотерапия и диетотерапия. 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Из лекарственных средств назначаются препараты из групп анксиолитиков, ноотропов, синтетических аналогов вазопрессина.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Многие из вышеперечисленных препаратов, оказывая позитивное действие на купирование тиков, дают нежелательные побочные эффекты. Из современных эффективных медикаментозных средств с минимальными побочными эффектами, направленных на лечение энуреза следует выделить ТЕНОТЕН ДЕТСКИЙ.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3163618-8DF9-42E3-8207-ED0A6007C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0BFF84-3C24-4D54-961E-004140221031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D6014DB-35BE-4E2F-8218-57DC6F601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E2AE4A8-CB7F-4715-85B1-3DC821AE4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Лечение энуреза представляет собой достаточно сложную проблему, требующую комплексного подхода направленного на выработку и восстановление утраченного рефлекса, стимуляцию обменных процессов в нервной ткани, способствующих формированию регуляции мочеиспускания, на коррекцию невротических расстройств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BB1B5-8B83-47A1-8245-ABB1DA7E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A7C4F-1736-4AD0-BBE4-40800D101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DA678-06BE-4B5A-89A6-203A7527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5FAAD-2D63-497F-A2D8-F48B4011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6AA16-CEC9-4E4E-B245-C1B3067E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6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43364-2CAB-422D-964B-42B6DE8A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6DCEE-9174-48C0-92BE-E189968DE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FC410-8FE6-4815-8FE9-A7C3572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67D587-CEAC-44DC-B2B0-F038B731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CBAF7-EF98-497D-B7CE-2E42D04D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2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E37B58-D3A8-435E-9D31-20C176A75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E7FC5-EFF2-425C-803D-5BD533CE4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0FC5A-D500-458A-B47F-295435F2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D088D-12F1-45B2-8742-C87A7FDE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FA2EF-CB3D-4E7F-8D07-706D6D67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37B52-A4D2-429E-B258-0BD31571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86F74-3EBA-40AD-81B3-C4FCDD289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103AE-5F35-4054-A431-BC961D3B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FA0CC-8F66-4684-A704-61AAF3F4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D48D-2960-4827-A25F-4B4F961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8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AF1-C3F0-4A70-9F2D-75F32DF4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DAEB00-1109-451A-9D7D-A2EE8C33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91517-526E-4600-942F-DBD9D3B3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196C1-5B01-4681-8F44-3B02466A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4559E-3B7A-4152-BD22-94E834E9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84D1B-312C-4B86-A881-00147FB0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62584-EC34-45F4-9D7C-11DA5BDAA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DC418E-164D-4944-8559-8483902D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95264B-DA20-45CA-95A8-EDF0BA5E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DCA84-8CC9-40D0-8B05-6468CA78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1BFF3-FB78-4D30-BB55-01E265B2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2E15F-7920-4E18-B5F8-EF6A250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E76C6-EAAD-48D4-A5F7-714626DB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78249E-DE52-4D9C-BA91-A8BFBB8C0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C92563-E6BB-4C0C-890A-6586C1459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E2015-FEE3-4D15-97C1-8C97D6BA7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E7550F-9FFA-45DF-B195-FB765ED8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F71E22-7EB8-48B3-96E6-1FBAEF28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13D4BC-638F-44F4-8AD4-1303B3C4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3E00A-A91D-4FC5-AC57-766852DC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48A6D9-707E-46C5-8F81-94D6A340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44D64-8612-442E-B1EE-31519042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777DBC-1FB7-4BB5-A769-4EDAF572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19BDF-8ECB-4C95-B1A1-94D398D3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039A30-53AA-4F73-9474-DCD7CC9C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2443C-4E5C-4221-A8AF-D9D5A1D9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FEF3B-5DFB-4FB3-B1ED-8B14529B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51337-7322-4844-8309-2D32D4C4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E7029-3B9F-4F93-9962-B5958B5B8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35EE3-9419-490A-B467-3E10E1BF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02EEE9-8B2F-4166-B75F-A9C5E69A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B290D-71A9-4952-B555-1EA2A26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63453-321C-442A-B2EE-7CCA4EBC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9B0C62-E244-460C-AA06-96DB9E704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66BABD-5E9B-43C2-97DB-8A2F2814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8B961-6A9A-43CA-8D0E-9BDEBC57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8B00F-4040-4C2D-87FC-40EE18DC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1F1E85-7322-484D-AFA9-34E671F6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73A32-71D9-4322-A1C4-8DF955D6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2A3724-6732-41F6-8FEC-4DBE73D0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D9382-1C5F-426D-89B7-CBED118E3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371D-193E-412B-ADE4-A145F0C3B04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088E-05B6-49C4-A9E6-B202AB253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BEABB-D687-4850-A852-1A4D01E92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6094-870C-4178-AD98-18A6DCE1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9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1738B1-4DA8-40A3-A563-2F0FEBDF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766"/>
            <a:ext cx="10515600" cy="543683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Нейрогенная дисфункция мочевых путей у детей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лекция для студентов педиатрического факультета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2024 год</a:t>
            </a: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E9188-15CB-4F23-8717-5827BB61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Исследования при НДМП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C96B0-B0A3-45A5-B7CD-97DA6422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448"/>
            <a:ext cx="10515600" cy="5638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/>
              <a:t>Обязательные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Суточный ритм спонтанных мочеиспусканий («профиль мочеиспусканий», «мочевой дневник»)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УЗИ органов мочевыделения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Исследование мочи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Оценка </a:t>
            </a:r>
            <a:r>
              <a:rPr lang="ru-RU" sz="8000" dirty="0" err="1"/>
              <a:t>уродинамики</a:t>
            </a:r>
            <a:r>
              <a:rPr lang="ru-RU" sz="8000" dirty="0"/>
              <a:t> нижних мочевых путей с помощью урофлоуметрии, </a:t>
            </a:r>
            <a:r>
              <a:rPr lang="ru-RU" sz="8000" dirty="0" err="1"/>
              <a:t>профилометрии</a:t>
            </a:r>
            <a:r>
              <a:rPr lang="ru-RU" sz="8000" dirty="0"/>
              <a:t> уретры, электромиографии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/>
              <a:t>По показаниям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 err="1"/>
              <a:t>Микционная</a:t>
            </a:r>
            <a:r>
              <a:rPr lang="ru-RU" sz="8000" dirty="0"/>
              <a:t> цистография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/>
              <a:t>   Цистоскопия</a:t>
            </a:r>
            <a:br>
              <a:rPr lang="ru-RU" sz="8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8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 Посев мочи с отбором колоний и определением чувствительности к </a:t>
            </a:r>
            <a: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антибактериальным препаратом.</a:t>
            </a:r>
            <a:b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  Внутривенная урография;</a:t>
            </a:r>
            <a:b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 Ретроградная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цистометрия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  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Нефросцинтиграфия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МРТ головного и спинного мозга;  </a:t>
            </a:r>
            <a:br>
              <a:rPr lang="ru-RU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  Электромиография мышц промежности  </a:t>
            </a:r>
            <a:r>
              <a:rPr lang="ru-RU" sz="8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</a:t>
            </a:r>
            <a:b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2021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          </a:t>
            </a:r>
            <a:br>
              <a:rPr lang="ru-RU" sz="26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6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</a:t>
            </a:r>
            <a:br>
              <a:rPr lang="ru-RU" sz="26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6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9192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328B7-B94A-4EEE-B246-8CB98A4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Схема обследования пациентов с НДМП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AA1156-ABB9-474A-9AE4-8F90A310F1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8" y="1111624"/>
            <a:ext cx="10712823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05966-E3C7-49F5-A21E-29C71795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КЛАССИФИКАЦИЯ НДМП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9981B-B6CE-409F-99B2-19565B67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53788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</a:t>
            </a:r>
            <a:r>
              <a:rPr lang="ru-RU" b="1" dirty="0"/>
              <a:t> </a:t>
            </a:r>
            <a:r>
              <a:rPr lang="ru-RU" b="1" i="1" dirty="0" err="1"/>
              <a:t>Гиперрефлекторный</a:t>
            </a:r>
            <a:r>
              <a:rPr lang="ru-RU" b="1" i="1" dirty="0"/>
              <a:t> </a:t>
            </a:r>
            <a:r>
              <a:rPr lang="ru-RU" i="1" dirty="0"/>
              <a:t>мочевой пузырь: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неадаптированный (незаторможенный);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адаптированный.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b="1" i="1" dirty="0" err="1"/>
              <a:t>Норморефлекторный</a:t>
            </a:r>
            <a:r>
              <a:rPr lang="ru-RU" b="1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неадаптированный (незаторможенный).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3. </a:t>
            </a:r>
            <a:r>
              <a:rPr lang="ru-RU" b="1" i="1" dirty="0" err="1"/>
              <a:t>Гиперрефлекторный</a:t>
            </a:r>
            <a:r>
              <a:rPr lang="ru-RU" b="1" i="1" dirty="0"/>
              <a:t> мочевой пузырь постуральный </a:t>
            </a:r>
            <a:r>
              <a:rPr lang="ru-RU" dirty="0"/>
              <a:t>(постуральная </a:t>
            </a:r>
            <a:r>
              <a:rPr lang="ru-RU" dirty="0" err="1"/>
              <a:t>гиперрефлексия</a:t>
            </a:r>
            <a:r>
              <a:rPr lang="ru-RU" dirty="0"/>
              <a:t> мочевого пузыря):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неадаптированный (незаторможенный);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адаптированный.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4. </a:t>
            </a:r>
            <a:r>
              <a:rPr lang="ru-RU" b="1" i="1" dirty="0" err="1"/>
              <a:t>Норморефлекторный</a:t>
            </a:r>
            <a:r>
              <a:rPr lang="ru-RU" b="1" i="1" dirty="0"/>
              <a:t> мочевой пузырь постуральный</a:t>
            </a:r>
            <a:r>
              <a:rPr lang="ru-RU" b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неадаптированный (незаторможенный).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5. </a:t>
            </a:r>
            <a:r>
              <a:rPr lang="ru-RU" b="1" i="1" dirty="0" err="1"/>
              <a:t>Гипорефлекторный</a:t>
            </a:r>
            <a:r>
              <a:rPr lang="ru-RU" b="1" i="1" dirty="0"/>
              <a:t> мочевой пузырь постуральный</a:t>
            </a:r>
            <a:r>
              <a:rPr lang="ru-RU" b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• неадаптированный (незаторможенный).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FF0000"/>
                </a:solidFill>
              </a:rPr>
              <a:t>Постуральный рефлекс- </a:t>
            </a:r>
            <a:r>
              <a:rPr lang="ru-RU" i="1" dirty="0" err="1">
                <a:solidFill>
                  <a:srgbClr val="FF0000"/>
                </a:solidFill>
              </a:rPr>
              <a:t>позотонический</a:t>
            </a:r>
            <a:r>
              <a:rPr lang="ru-RU" i="1" dirty="0">
                <a:solidFill>
                  <a:srgbClr val="FF0000"/>
                </a:solidFill>
              </a:rPr>
              <a:t> или статический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65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733FD-B299-479D-8077-DF0181B4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НДМП по степени тяжести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0436D36-C9EB-461D-AF9C-9CA2EF5829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050" y="1450975"/>
            <a:ext cx="10883900" cy="5041900"/>
            <a:chOff x="495" y="930"/>
            <a:chExt cx="6856" cy="317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5C70E9E-77DD-4708-9A1B-D57CEF2A52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5" y="930"/>
              <a:ext cx="6750" cy="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5D9A2-6B3B-4AC7-B6EF-BE7DF355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9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BC4A2E-4275-423B-9441-B9F6E5DAC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930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BE3A4-859F-42E7-BD0D-3C9B2AF68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1260"/>
              <a:ext cx="8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Дисфункции</a:t>
              </a:r>
              <a:endPara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EC71A1-BCD9-44BE-834C-A6C6D4D2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260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D8EE73-060A-4361-AD4E-4D3FEF35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1273"/>
              <a:ext cx="12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Проявления</a:t>
              </a:r>
              <a:endPara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759DC-A278-4C52-96FB-BC9906C79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1260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BF9A3-E516-4A5D-BEA4-FC2ACFAD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253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45183C-6A3E-4BD4-B7B1-A5E35D63A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253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E73BC6-F61F-4D73-B52D-AE482F1C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1253"/>
              <a:ext cx="12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73AD09-1CB9-4EB0-BB15-4BEEFCC18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253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E47AF1-1C33-4749-AD6E-7C72AA2D2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1253"/>
              <a:ext cx="548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D778F4-8E05-4A32-9815-4DFB0F6B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1253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B89B06-DA3F-40F2-9BD8-CB5DC474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1253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9B48AC-88AB-4DEF-B591-73849235B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260"/>
              <a:ext cx="7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0EDC92-4F73-4904-A63B-3A05CFB4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260"/>
              <a:ext cx="7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FD0F26-E4DA-4E2E-93A0-2326A51B4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1260"/>
              <a:ext cx="7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0FBE43-D5BC-498B-8A17-543E0DAB1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1459"/>
              <a:ext cx="55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Легкие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9383B1-45C8-487B-975A-9C4DABED8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459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85A2FA-C847-449F-96BD-11D78B18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459"/>
              <a:ext cx="17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29A0DB-B60A-466A-879A-1EA0E90D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459"/>
              <a:ext cx="66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индром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89ADE5-7176-479B-9D17-DC145A94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1459"/>
              <a:ext cx="243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дневного частого мочеиспускания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BF2C05-5718-4166-A035-1B33517E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1459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9ED84F-1B14-4C59-84A7-0F7F55D4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51"/>
              <a:ext cx="17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5D919E-DCFF-45A4-AE96-05ECE6D85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651"/>
              <a:ext cx="80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трессовое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61A549-7C34-4FC5-8429-9784FCB82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651"/>
              <a:ext cx="94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недержание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B1BAD9-895B-4402-8582-B9FEBD25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651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0DBECE-6072-4560-B3E4-DBA92AE7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843"/>
              <a:ext cx="168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Недержание мочи при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EC54C-85EA-4251-8235-746C1FC00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1843"/>
              <a:ext cx="4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смехе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662593-D458-49A0-B2EF-1CF129E1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1843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6F57A4-6B71-4682-818A-F05FB98FC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036"/>
              <a:ext cx="1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Ночной энурез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6B0EC47-748E-46B3-9881-43CF72758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2036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D720629-4327-46F7-9D71-37E08473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452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9DE18E-8147-4AA6-ADB2-D01A8DED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1452"/>
              <a:ext cx="12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86EED9-D3ED-4C2B-A315-87CD3A6E4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452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2DFF53-1A57-41F4-B2A7-3973F579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1452"/>
              <a:ext cx="548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71F68A6-A6D7-42C0-B578-45CC427FD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1452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76BFC1B-9C30-4A5D-96A2-2E1A1295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459"/>
              <a:ext cx="7" cy="7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C0C4437-41B0-4133-A330-B478372B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459"/>
              <a:ext cx="7" cy="7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DEDF0B5-8A99-405B-84EA-05CA16C8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1459"/>
              <a:ext cx="7" cy="7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3BBE6D-2446-4388-933E-4F54ACF20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2235"/>
              <a:ext cx="118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Среднетяжелые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99B820-65A8-4FE3-AC36-33B493A29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235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629215-A9FA-465B-BA1C-754AFAA6A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235"/>
              <a:ext cx="74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Синдром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4E1B53-DC1C-4B53-95D9-712077BB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235"/>
              <a:ext cx="7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ленивого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810131-7108-4A45-9AA3-384D5CCA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2235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61359C4-9C1C-4206-B34A-ED56C477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235"/>
              <a:ext cx="126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мочевого пузыря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D51EC28-3F20-41A8-A6C3-38BFB0105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" y="2235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A81EC6-5D47-4C32-9C39-5AF93C9A4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235"/>
              <a:ext cx="30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(бо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A41C4F8-BDF7-44C4-940A-E848B208C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235"/>
              <a:ext cx="222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льшой гипотоничный мочевой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A16473-ABF6-4E63-B5B8-140D6437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427"/>
              <a:ext cx="65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пузырь,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6DC335-03FB-41B9-932E-28FADC0E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427"/>
              <a:ext cx="17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D82BE6-7EBC-4E31-9A72-F80D5E121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427"/>
              <a:ext cx="368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етрузорная гипорефлексия, редкие мочеиспускания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C110EAA-0CF3-4E84-87E7-1C7E5D556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5" y="2427"/>
              <a:ext cx="13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FBDE4FC-4428-407B-9321-5DDADEED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2427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0A49579-7410-4E5E-B835-1D4D0ADE5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619"/>
              <a:ext cx="508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Нестабильный (гиперрефлекторный  мочевой пузырь (персистирующий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1526E3-4D48-4CA0-91D6-908C4498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812"/>
              <a:ext cx="372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инфантильный мочевой пузырь, незрела гипертония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D8A2A9-5ECE-4022-8D74-45C4A8198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" y="2812"/>
              <a:ext cx="13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D49FC1E-9EB8-46C7-A551-4A2BBB0CA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2812"/>
              <a:ext cx="13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799DD8-71BC-4E27-ABC6-8FE1A9D86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" y="2812"/>
              <a:ext cx="17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и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0A5D45-547E-4904-843A-87AA8BCE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" y="2812"/>
              <a:ext cx="110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перрефлексия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3EE88EC-D1EB-43F9-BDCC-A3091D6F0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002"/>
              <a:ext cx="83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детрузора)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3133751-D925-431B-B2E3-2541D4EF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3002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6B8723-25B6-4894-80DA-5265FC33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22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E1249B-3867-4066-A19C-C533B029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228"/>
              <a:ext cx="124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B38ED9-10EB-494F-9A7E-A1356512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2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8A41C3A-EC35-4397-891F-0220FAB5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2228"/>
              <a:ext cx="548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FEDFF3D-C15C-4E91-804B-66B51676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222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5BC961F-E3AE-4BBA-8693-6464EE382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234"/>
              <a:ext cx="7" cy="9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1E620-FC50-48AA-B7B2-313B8174A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34"/>
              <a:ext cx="7" cy="9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3B64122-92E7-4A96-8405-9EEAAEE2F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2234"/>
              <a:ext cx="7" cy="9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E86AD05-B6FC-471D-AEBB-C965EE01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3201"/>
              <a:ext cx="69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Тяжелые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9C22030-49EC-4315-B4CC-6FE2666E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201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D20D497-9FE5-4F9E-99B8-DCE63BF9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201"/>
              <a:ext cx="194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Синдром Хинмана (ненейр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4AE6C8-66C2-492D-86AB-EE5F63F2E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3201"/>
              <a:ext cx="270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огенный мочевой пузырь, детрузорно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E11375A-4199-4968-83B5-D1DA2F02E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201"/>
              <a:ext cx="13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61C3607-0C99-494C-93B6-76065451C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" y="3201"/>
              <a:ext cx="9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сфинктерная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83E696-1F80-4ABC-B4F9-D4A6B506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393"/>
              <a:ext cx="100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диссинергия)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77EA02-1377-4B88-857B-6CD74800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393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C46E1AD-FB54-4BB0-B14A-59C14D86D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586"/>
              <a:ext cx="93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Синдром Оч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3F2A72D-C38D-4953-A7ED-27086DF14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3586"/>
              <a:ext cx="22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оа</a:t>
              </a: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(</a:t>
              </a:r>
              <a:r>
                <a:rPr kumimoji="0" lang="ru-RU" altLang="ru-RU" sz="2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урофасциальный</a:t>
              </a: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синдром)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554A34-0435-49C7-A115-3138CA0A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3586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2BBB227-C45A-4990-A50A-8DA463144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19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AF1F483-D9DD-4E20-9BB2-19BD5187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3194"/>
              <a:ext cx="12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8A3DBE-25C8-45DE-94E6-616DB94A0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19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9FF2C3B-4434-4C7A-ACD3-5D34E2456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3194"/>
              <a:ext cx="548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8194329-40E0-4A9A-9609-93A10B3D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319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1C20475-66F4-4270-81C3-977867ED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201"/>
              <a:ext cx="7" cy="5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0DA4E43-F92B-4E95-AC1C-1DD4FE14B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77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519CF39-D66D-400E-BDF3-B389581F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77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8D898DE-791F-4CD3-B1F1-29D269E5B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3778"/>
              <a:ext cx="124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725E934-694C-4341-85EE-FE5687EB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201"/>
              <a:ext cx="7" cy="5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A966D9E-EA62-4F5E-ADE1-BECD8CE8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77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B6B1F00-6A34-42F9-87D8-135FD445A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3778"/>
              <a:ext cx="548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8253FCD-6A97-40F5-94F2-A6F1FC11D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3201"/>
              <a:ext cx="7" cy="5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2AE3A03-8694-4D09-A5B8-8102C26B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377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EAD3AC-3EAB-4EF0-BA4E-84966115D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3778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D5C8D94-CF4A-4942-BF48-0EB688B4A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785"/>
              <a:ext cx="12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88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7C3A0-2512-49DF-B970-29D08B1A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588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Критерии оценки и классификации дисфункций нижних мочевых путей (рекомендованы International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Continence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Society, ICS)</a:t>
            </a: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5F84E60-4437-424F-8FE3-B4B5D1A5D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69477"/>
              </p:ext>
            </p:extLst>
          </p:nvPr>
        </p:nvGraphicFramePr>
        <p:xfrm>
          <a:off x="348343" y="1360713"/>
          <a:ext cx="11560627" cy="523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770">
                  <a:extLst>
                    <a:ext uri="{9D8B030D-6E8A-4147-A177-3AD203B41FA5}">
                      <a16:colId xmlns:a16="http://schemas.microsoft.com/office/drawing/2014/main" val="434337952"/>
                    </a:ext>
                  </a:extLst>
                </a:gridCol>
                <a:gridCol w="5867857">
                  <a:extLst>
                    <a:ext uri="{9D8B030D-6E8A-4147-A177-3AD203B41FA5}">
                      <a16:colId xmlns:a16="http://schemas.microsoft.com/office/drawing/2014/main" val="1481127491"/>
                    </a:ext>
                  </a:extLst>
                </a:gridCol>
              </a:tblGrid>
              <a:tr h="467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Фаза наполнения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Фаза выделения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23147"/>
                  </a:ext>
                </a:extLst>
              </a:tr>
              <a:tr h="467455">
                <a:tc>
                  <a:txBody>
                    <a:bodyPr/>
                    <a:lstStyle/>
                    <a:p>
                      <a:r>
                        <a:rPr lang="ru-RU" sz="2000" b="1" dirty="0"/>
                        <a:t>                                                         Функция мочевого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пузыря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69288"/>
                  </a:ext>
                </a:extLst>
              </a:tr>
              <a:tr h="2535781">
                <a:tc>
                  <a:txBody>
                    <a:bodyPr/>
                    <a:lstStyle/>
                    <a:p>
                      <a:r>
                        <a:rPr lang="ru-RU" sz="2000" dirty="0"/>
                        <a:t>Активность </a:t>
                      </a:r>
                      <a:r>
                        <a:rPr lang="ru-RU" sz="2000" dirty="0" err="1"/>
                        <a:t>детрузора</a:t>
                      </a:r>
                      <a:r>
                        <a:rPr lang="ru-RU" sz="2000" dirty="0"/>
                        <a:t>:</a:t>
                      </a:r>
                    </a:p>
                    <a:p>
                      <a:r>
                        <a:rPr lang="ru-RU" sz="2000" dirty="0"/>
                        <a:t>нормальная</a:t>
                      </a:r>
                    </a:p>
                    <a:p>
                      <a:r>
                        <a:rPr lang="ru-RU" sz="2000" dirty="0"/>
                        <a:t>гиперактивная</a:t>
                      </a:r>
                    </a:p>
                    <a:p>
                      <a:r>
                        <a:rPr lang="ru-RU" sz="2000" dirty="0"/>
                        <a:t>Чувствительность мочевого пузыря: нормальная</a:t>
                      </a:r>
                    </a:p>
                    <a:p>
                      <a:r>
                        <a:rPr lang="ru-RU" sz="2000" dirty="0"/>
                        <a:t>Повышенная, сниженная</a:t>
                      </a:r>
                    </a:p>
                    <a:p>
                      <a:r>
                        <a:rPr lang="ru-RU" sz="2000" dirty="0"/>
                        <a:t>Растяжимость: нормальная, снижен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Нормальная Гиперактивность мочевого пузыря </a:t>
                      </a:r>
                      <a:r>
                        <a:rPr lang="ru-RU" sz="2000" dirty="0" err="1"/>
                        <a:t>Аконтрактильный</a:t>
                      </a:r>
                      <a:r>
                        <a:rPr lang="ru-RU" sz="2000" dirty="0"/>
                        <a:t> мочевой пузырь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</a:t>
                      </a:r>
                      <a:r>
                        <a:rPr lang="ru-RU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этот</a:t>
                      </a:r>
                      <a:r>
                        <a:rPr lang="ru-RU" sz="2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диагноз, основанный на </a:t>
                      </a:r>
                      <a:r>
                        <a:rPr lang="ru-RU" sz="20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уродинамике</a:t>
                      </a:r>
                      <a:r>
                        <a:rPr lang="ru-RU" sz="2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котором мочевой пузырь не может продемонстрировать какого-либо сокращения во время исследования давления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32961"/>
                  </a:ext>
                </a:extLst>
              </a:tr>
              <a:tr h="612710">
                <a:tc>
                  <a:txBody>
                    <a:bodyPr/>
                    <a:lstStyle/>
                    <a:p>
                      <a:r>
                        <a:rPr lang="ru-RU" sz="2000" b="1" dirty="0"/>
                        <a:t>                                                                   Уретральная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 функция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085171"/>
                  </a:ext>
                </a:extLst>
              </a:tr>
              <a:tr h="1152628">
                <a:tc>
                  <a:txBody>
                    <a:bodyPr/>
                    <a:lstStyle/>
                    <a:p>
                      <a:r>
                        <a:rPr lang="ru-RU" sz="2000" dirty="0"/>
                        <a:t>Нормальная Недостаточность сфинктера уретры Нестабильность сфинктеров уретры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Нормальная Обструктивная: гиперактивная (</a:t>
                      </a:r>
                      <a:r>
                        <a:rPr lang="ru-RU" sz="2000" dirty="0" err="1"/>
                        <a:t>детрузорно</a:t>
                      </a:r>
                      <a:r>
                        <a:rPr lang="ru-RU" sz="2000" dirty="0"/>
                        <a:t>-сфинктерная </a:t>
                      </a:r>
                      <a:r>
                        <a:rPr lang="ru-RU" sz="2000" dirty="0" err="1"/>
                        <a:t>диссенергия</a:t>
                      </a:r>
                      <a:r>
                        <a:rPr lang="ru-RU" sz="2000" dirty="0"/>
                        <a:t>) механическая обструкция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2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D503-08B1-45D5-9679-E702AA47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Диагностика НДМП: анамнез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1C04D-ADCC-4E3E-989F-EFFCD570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врожденные 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пороки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 органов центральной нервной системы;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травмы нервной системы, в том числе родовая травма;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злокачественные и доброкачественные новообразования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-ночника;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спинномозговая грыжа;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церебральный паралич;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энцефалит;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невриты;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недоразвитие крестца и копчика;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дисфункция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вегетативной нервной системы;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слабость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рефлекса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управляющего мочеиспусканием;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гипоталамо-гипофизарная недостаточность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7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9F0E6-DB70-44BF-B815-01F421A9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0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НДМП</a:t>
            </a:r>
            <a:b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051DA-A367-4157-936E-390B3F870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929"/>
            <a:ext cx="10515600" cy="5397034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нарушений неврологического статуса (консультация невролога и проведение соответствующего обследования)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 мочеиспусканий (частоте мочеиспускания, объем порций мочи, количество использованных абсорбирующих прокладок или памперсов, наличии эпизодов недержания мочи и ургентных позывов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мочеиспусканий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 выделенной за сутки мочи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объём выделенной мочи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и наименьший объём выделенной мочи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дневного и ночного диуреза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Эпизоды недержания мочи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принятой жидкости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26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EEC11-5689-40A7-B530-C2252ED4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Методы исследования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A746F-EE07-4A42-BF3B-34846A9A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8180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Урофлоуметрия</a:t>
            </a:r>
            <a:r>
              <a:rPr lang="ru-RU" dirty="0"/>
              <a:t> – исследование производится на специальном унитазе с датчиками. При этом фиксируют: время мочеиспускания, его среднюю и максимальную скорость; время достижения максимального потока; объем выделенной мочи. Данные представляются с помощью графической кривой.</a:t>
            </a:r>
          </a:p>
          <a:p>
            <a:r>
              <a:rPr lang="ru-RU" b="1" dirty="0">
                <a:solidFill>
                  <a:srgbClr val="FF0000"/>
                </a:solidFill>
              </a:rPr>
              <a:t>Остаточный объем мочи </a:t>
            </a:r>
            <a:r>
              <a:rPr lang="ru-RU" dirty="0"/>
              <a:t>определяют по УЗИ мочевого пузыря после мочеиспускании</a:t>
            </a:r>
          </a:p>
          <a:p>
            <a:r>
              <a:rPr lang="ru-RU" b="1" dirty="0">
                <a:solidFill>
                  <a:srgbClr val="FF0000"/>
                </a:solidFill>
              </a:rPr>
              <a:t>Электромиография</a:t>
            </a:r>
            <a:r>
              <a:rPr lang="ru-RU" dirty="0"/>
              <a:t> мышц тазового дна уретрального и/или анального сфинктера позволяет выявить соответствующие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5719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1E092-F2EA-4741-8045-533A5950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Исследования НДМП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4CD0A-F659-4AA6-A490-CE7FCA91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351929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Цистометрия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/>
              <a:t>мочевой пузырь с помощью катетера наполняют теплым физиологическим раствором, а затем определяют тонус мышц стенок мочевого пузыря и создаваемое этим тонусом давление. Давление измеряют несколько раз, в том числе и при позыве на мочеиспускание. Резкое повышение давления происходит при гиперактивности </a:t>
            </a:r>
            <a:r>
              <a:rPr lang="ru-RU" dirty="0" err="1"/>
              <a:t>детрузора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Профилометрия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оценивает  работу и стабильность  сфинктера уретры и наличие стрессового недержания мочи. Для исследования в МП вводят стерильную жидкость . Метод оценивает функциональную длину уретры, максимальные показатели давления в уретре. </a:t>
            </a:r>
          </a:p>
        </p:txBody>
      </p:sp>
    </p:spTree>
    <p:extLst>
      <p:ext uri="{BB962C8B-B14F-4D97-AF65-F5344CB8AC3E}">
        <p14:creationId xmlns:p14="http://schemas.microsoft.com/office/powerpoint/2010/main" val="146274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B0571-71CE-4B0F-98F3-669FF04F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Результаты </a:t>
            </a:r>
            <a:r>
              <a:rPr lang="ru-RU" b="1" dirty="0" err="1">
                <a:solidFill>
                  <a:srgbClr val="FF0000"/>
                </a:solidFill>
              </a:rPr>
              <a:t>уродинамических</a:t>
            </a:r>
            <a:r>
              <a:rPr lang="ru-RU" b="1" dirty="0">
                <a:solidFill>
                  <a:srgbClr val="FF0000"/>
                </a:solidFill>
              </a:rPr>
              <a:t> исследований (пример)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6847D0-D09F-4DCA-9949-08068005D2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5625"/>
            <a:ext cx="10685929" cy="4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C64DF9-AA53-404B-A1D2-6D9650B8A3B6}"/>
              </a:ext>
            </a:extLst>
          </p:cNvPr>
          <p:cNvSpPr txBox="1"/>
          <p:nvPr/>
        </p:nvSpPr>
        <p:spPr>
          <a:xfrm>
            <a:off x="825910" y="2415796"/>
            <a:ext cx="110514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Функциональными заболеваниями сегодня обозначают расстройства, при которых даже тщательное обследование больного не выявляет органических нарушений, которыми можно было бы объяснить имеющиеся симптомы (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Reuber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et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al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., 2005). Практически в каждой медицинской специальности существуют такие больные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210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DF321-D6AB-4140-82DC-C04FB668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Алгоритм диагностики НДМП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D2CC24-B5A9-4FD4-9CDA-D27037C16E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2" y="861237"/>
            <a:ext cx="11177502" cy="57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CC470-30D1-4FEC-912B-27C2D1CA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2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Критерии постановки диагноза НДМП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E697F-53A5-4680-9A7F-A630B6F6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370"/>
            <a:ext cx="10515600" cy="516459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нейрогенного стрессового недержания мочи: </a:t>
            </a:r>
            <a:endParaRPr lang="ru-RU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Наличие в анамнезе эпизодов недержания мочи, связанных с физической нагрузкой, кашлем, чиханием, ходьбой, изменением положения тела или другими состояниями, приводящими к повышению внутрибрюшного давления.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Наличие в анамнезе неврологического заболевания, которое может быть патогенетической причиной недержания мочи.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</a:t>
            </a:r>
            <a:r>
              <a:rPr lang="ru-RU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физикальном</a:t>
            </a:r>
            <a:r>
              <a:rPr lang="ru-RU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обследовании – наличие положительной кашлевой пробы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инструментальном обследовании – отсутствие остаточной мочи при УЗИ мочевого пузыря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64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B00CB-6436-4EAC-970F-3CA5BBF8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9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диагноза «</a:t>
            </a:r>
            <a:r>
              <a:rPr lang="ru-RU" sz="32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гипорефлекторный</a:t>
            </a:r>
            <a:r>
              <a:rPr lang="ru-RU" sz="32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мочевой пузырь»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3846C-4F4B-48DC-A0F9-785B114A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671"/>
            <a:ext cx="10515600" cy="4823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Задержка мочи, редкие мочеиспускания, отсутствие позывов 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неврологических нарушений в крестцовой области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мочевого пузыря в размерах  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Ночной энурез, запоры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УЗИ </a:t>
            </a: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мочевого пузыря – увеличение размеров, наличие остаточной мочи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урофлоуметрии </a:t>
            </a: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снижение восходящего и нисходящего сегментов, падение объемной скорости кровотока мочи, увеличение времени мочеиспускания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1C238-A51B-481B-97E9-A5DA908B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365126"/>
            <a:ext cx="10806953" cy="997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диагноза «</a:t>
            </a:r>
            <a:r>
              <a:rPr lang="ru-RU" sz="4400" b="1" dirty="0" err="1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гиперрефлекторный</a:t>
            </a:r>
            <a:r>
              <a:rPr lang="ru-RU" sz="44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мочевой пузырь»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ECC7D-418C-45BF-8B68-8A1E29FE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443318"/>
            <a:ext cx="10806953" cy="51367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Гиперрефлекторный</a:t>
            </a: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мочевой пузырь возникает при локализации патологического процесса в центральной нервной системе; моча не накапливается в мочевом пузыре, а, попадая в него, сразу же выделяется.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solidFill>
                  <a:srgbClr val="202124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хронические эмоциональные потрясения (развод родителей, гибель близкого)</a:t>
            </a:r>
            <a:endParaRPr lang="ru-RU" sz="3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жалобы на недержание мочи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частые мочеиспускания малыми порциями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внезапные позывы к мочеиспусканию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дневной и ночной энурез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стрессовое недержание мочи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урофлоуметрии </a:t>
            </a: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-снижение восходящего и нисходящего сегментов, моча выделяется по каплям или тонкой струей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7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уменьшено время мочеиспусканий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0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A4F8-5D36-4C3F-A142-6CF3E759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Лечение НДМП (схема лечения)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6B9B82-90C8-4C82-B055-CE98B40CB3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188" y="1048871"/>
            <a:ext cx="9421906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52759-976E-42CD-90DE-F0314447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36"/>
            <a:ext cx="10515600" cy="681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ЛЕЧЕНИЕ НДМП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82EDB-46A8-4A82-99F8-49776299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977154"/>
            <a:ext cx="11286564" cy="5199809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Немедикаментозное лечение: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охранительный режим с полноценным ночным сном и дополнительным дневным (в течение 60-120 минут), отсутствием активных игр перед сном и устранением факторов, травмирующих психику ребенка;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прогулки на свежем воздухе;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соблюдение больным установленного ранее режима мочеиспусканий; постепенное увеличение интервала между ними;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регулярное использование комплекса упражнений Кегеля (для укрепления мышц таза);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Медикаментозное лечение 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(в зависимости от степени тяжести заболевания):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          М-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холиноблокаторы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Оксибутинин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он же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Дриптан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          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Антибактериалная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терапия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          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Уроантисептики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          Витаминотерапия (L-карнитин, 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пикамилон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b="1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Другие виды лечения: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 физиотерапия (воздействие лазером, гипербарическая оксигенация, лекарственный электрофорез, 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диадинамотерапия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амплипульстерапия</a:t>
            </a: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теплолечение, воздействие ультразвуком, электростимуляция мочевого пузыря);</a:t>
            </a:r>
            <a:b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психотерапия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9814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E915-4991-41AA-8B63-39AF77D9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Уротерапия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CFE11-D500-4896-AC79-3AE3F2AF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0" dirty="0" err="1">
                <a:solidFill>
                  <a:srgbClr val="333333"/>
                </a:solidFill>
                <a:effectLst/>
                <a:latin typeface="YS Text"/>
              </a:rPr>
              <a:t>Уротерапия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 – комплекс неинвазивных методов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YS Text"/>
              </a:rPr>
              <a:t>безлекарственного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 лечения, основанный на рекомендациях и обучении пациентов, страдающих дисфункцией опорожнения мочевого пузыря. 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YS Text"/>
              </a:rPr>
              <a:t>Уротерапия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 нацелена на нормализацию функций мочевого пузыря в ходе активного сотрудничества со стороны пациента (обучение и приобретение практических навыков).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744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FBF1-84A7-4158-BD80-CA2354B2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3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Лечение НДМП (конкретизация)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A374-AEF7-4077-95F8-73BC13182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970494"/>
          </a:xfrm>
        </p:spPr>
        <p:txBody>
          <a:bodyPr/>
          <a:lstStyle/>
          <a:p>
            <a:pPr marL="0" indent="0">
              <a:buNone/>
            </a:pPr>
            <a:b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</a:t>
            </a:r>
            <a: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Тренировка МП, которая заключается в соблюдении больным заранее установленного плана мочеиспусканий с прогрессивным увеличением интервала между ними; (</a:t>
            </a:r>
            <a:r>
              <a:rPr lang="ru-RU" sz="3200" dirty="0" err="1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уротерапия</a:t>
            </a:r>
            <a:r>
              <a:rPr lang="ru-RU" sz="3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</a:t>
            </a:r>
            <a:b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 Использование комплекса упражнений для тазовых мышц с использованием метода биологической обратной связи (чаще применяется у детей старшего возраста); (</a:t>
            </a:r>
            <a:r>
              <a:rPr lang="ru-RU" sz="3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БОС)</a:t>
            </a:r>
            <a:b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·  Физиотерапевтические методы (электрическая стимуляция, лазер, гипербарическая оксигенация (ГБО), тепловые процедуры, </a:t>
            </a:r>
            <a:r>
              <a:rPr lang="ru-RU" sz="3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диадинамотерапия</a:t>
            </a:r>
            <a: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(ДДТ), </a:t>
            </a:r>
            <a:r>
              <a:rPr lang="ru-RU" sz="3200" dirty="0" err="1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амплипульс</a:t>
            </a:r>
            <a:r>
              <a:rPr lang="ru-RU" sz="3200" dirty="0">
                <a:solidFill>
                  <a:srgbClr val="2021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ультразвук и т. д.).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0595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30950-A826-431A-A51E-E18B988D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FA2A9-A72F-42D5-A694-9B4E8277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7695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 30–40 % детей с дисфункцией нижних мочевых путей имеют место различные </a:t>
            </a:r>
            <a:r>
              <a:rPr lang="ru-RU" sz="32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коморбидные</a:t>
            </a:r>
            <a:r>
              <a:rPr lang="ru-RU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состояния, в том числе поведенческие расстройства (</a:t>
            </a:r>
            <a:r>
              <a:rPr lang="ru-RU" sz="32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психоневро</a:t>
            </a:r>
            <a:r>
              <a:rPr lang="ru-RU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-логические состояния): синдром дефицита внимания с гиперактивностью (СДВГ), депрессивные и тревожные расстройства.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Лечение сопутствующих поведенческих и эмоциональных расстройств у детей с нейрогенной дисфункцией нижних мочевых путей может повысить приверженность к терапии и улучшить ее результаты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7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12557E54-A5CF-471D-B886-2C0977EE50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76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6000" b="1" dirty="0">
                <a:solidFill>
                  <a:srgbClr val="FF0000"/>
                </a:solidFill>
              </a:rPr>
              <a:t>Энурез </a:t>
            </a:r>
            <a:r>
              <a:rPr lang="ru-RU" alt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B5BEDAF6-CB09-43CC-9992-9C7CFB64A0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altLang="ru-RU" sz="3600" b="1" i="1" dirty="0"/>
              <a:t>Энурез</a:t>
            </a:r>
            <a:r>
              <a:rPr lang="ru-RU" altLang="ru-RU" sz="3600" dirty="0"/>
              <a:t> - это стойкое непроизвольное </a:t>
            </a:r>
            <a:r>
              <a:rPr lang="ru-RU" altLang="ru-RU" sz="3600" dirty="0" err="1"/>
              <a:t>мочеис</a:t>
            </a:r>
            <a:r>
              <a:rPr lang="ru-RU" altLang="ru-RU" sz="3600" dirty="0"/>
              <a:t>-пускание ночью или днем.</a:t>
            </a:r>
          </a:p>
          <a:p>
            <a:pPr marL="0" indent="0">
              <a:buNone/>
            </a:pPr>
            <a:r>
              <a:rPr lang="ru-RU" altLang="ru-RU" sz="3600" dirty="0"/>
              <a:t> - Энурез частое нарушение мочеиспускания в детском возрасте;</a:t>
            </a:r>
          </a:p>
          <a:p>
            <a:pPr marL="0" indent="0">
              <a:buNone/>
            </a:pPr>
            <a:r>
              <a:rPr lang="ru-RU" altLang="ru-RU" sz="3600" b="1" i="1" dirty="0"/>
              <a:t>Первичный Э </a:t>
            </a:r>
            <a:r>
              <a:rPr lang="ru-RU" altLang="ru-RU" sz="3600" dirty="0"/>
              <a:t>у детей 5 лет встречается у 10% детей. А среди подростков у 2%.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53BBB-6ABE-49DB-9E75-F1719681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5410"/>
            <a:ext cx="11223812" cy="6195743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нейрогенной дисфункцией мочевого пузыря (НДМП) следует понимать разнообразные формы нарушения его резервуарной и эвакуаторной функции, развивающиеся вследствие </a:t>
            </a:r>
            <a:r>
              <a:rPr lang="ru-RU" sz="49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поражения нервной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или </a:t>
            </a:r>
            <a:r>
              <a:rPr lang="ru-RU" sz="4900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функциональных ее нарушений</a:t>
            </a:r>
            <a:r>
              <a:rPr lang="ru-RU" sz="4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ее различных уровнях – от коры головного мозга до </a:t>
            </a:r>
            <a:r>
              <a:rPr lang="ru-RU" sz="4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интрамурального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аппарата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0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FB38E1F-6712-4D9A-B469-DC7748DA7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1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Этиология энуреза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11EC77D2-6C8D-4336-B77D-FDD3C828997B}"/>
              </a:ext>
            </a:extLst>
          </p:cNvPr>
          <p:cNvSpPr>
            <a:spLocks/>
          </p:cNvSpPr>
          <p:nvPr/>
        </p:nvSpPr>
        <p:spPr bwMode="auto">
          <a:xfrm>
            <a:off x="2024063" y="714376"/>
            <a:ext cx="82296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990033"/>
                </a:solidFill>
              </a:rPr>
              <a:t>            Первичный энурез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dirty="0"/>
              <a:t>наследственная отягощенность, </a:t>
            </a:r>
          </a:p>
          <a:p>
            <a:pPr eaLnBrk="1" hangingPunct="1">
              <a:buFontTx/>
              <a:buChar char="•"/>
            </a:pPr>
            <a:r>
              <a:rPr lang="ru-RU" altLang="ru-RU" sz="2400" dirty="0"/>
              <a:t>нарушения реакции активации во время сна</a:t>
            </a:r>
            <a:r>
              <a:rPr lang="ru-RU" altLang="ru-RU" sz="2400" dirty="0">
                <a:latin typeface="Times New Roman" panose="02020603050405020304" pitchFamily="18" charset="0"/>
              </a:rPr>
              <a:t>,</a:t>
            </a:r>
            <a:r>
              <a:rPr lang="ru-RU" altLang="ru-RU" sz="2400" dirty="0"/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sz="2400" dirty="0"/>
              <a:t>задержка (темповая) становления навыков регуляции мочеиспускания,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dirty="0"/>
              <a:t>нарушение секреции антидиуретического гормона</a:t>
            </a:r>
            <a:r>
              <a:rPr lang="ru-RU" altLang="ru-RU" sz="2400" dirty="0">
                <a:solidFill>
                  <a:srgbClr val="990033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 dirty="0">
                <a:solidFill>
                  <a:srgbClr val="990033"/>
                </a:solidFill>
              </a:rPr>
              <a:t> </a:t>
            </a:r>
            <a:endParaRPr lang="en-US" altLang="ru-RU" sz="24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990033"/>
                </a:solidFill>
              </a:rPr>
              <a:t>           Вторичный энурез</a:t>
            </a:r>
            <a:r>
              <a:rPr lang="ru-RU" altLang="ru-RU" sz="3200" dirty="0">
                <a:solidFill>
                  <a:srgbClr val="990033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dirty="0"/>
              <a:t>стрессовые факторы,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dirty="0"/>
              <a:t>перенесенные инфекционные  и соматические заболевания,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dirty="0"/>
              <a:t>черепно-мозговые травмы.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40110A6-A449-46D5-B827-FB7ACD2F67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4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</a:rPr>
              <a:t>Роль НС в формировании энуреза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BB9A7-06CF-4542-BA4B-FC0E80E9B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ru-RU" sz="3600" dirty="0"/>
              <a:t>У 80% детей с энурезом имеет место патология НС перинатального периода.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dirty="0"/>
              <a:t>При осмотре у таких детей выявляют: </a:t>
            </a:r>
          </a:p>
          <a:p>
            <a:pPr marL="0" indent="0">
              <a:buNone/>
              <a:defRPr/>
            </a:pPr>
            <a:r>
              <a:rPr lang="ru-RU" sz="3600" dirty="0"/>
              <a:t>легкую рассеянную очаговую неврологическую симптоматику, нарушение ВНС, признаки минимальной мозговой дисфункции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E758855-AD90-4EB9-AE9B-1FCFBF96C9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</a:rPr>
              <a:t>Причины </a:t>
            </a:r>
            <a:r>
              <a:rPr lang="ru-RU" altLang="ru-RU" sz="5400" b="1" dirty="0" err="1">
                <a:solidFill>
                  <a:srgbClr val="FF0000"/>
                </a:solidFill>
              </a:rPr>
              <a:t>резидуально</a:t>
            </a:r>
            <a:r>
              <a:rPr lang="ru-RU" altLang="ru-RU" sz="5400" b="1" dirty="0">
                <a:solidFill>
                  <a:srgbClr val="FF0000"/>
                </a:solidFill>
              </a:rPr>
              <a:t>- органического поражения ЦНС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FDE8BB4B-BF0F-4341-B5C4-35558C30E74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4400" dirty="0"/>
              <a:t>Остаточные явления перинатального поражения ЦНС;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4400" dirty="0"/>
              <a:t>Последствия травм ЦНС;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4400" dirty="0"/>
              <a:t>Остаточные явления </a:t>
            </a:r>
            <a:r>
              <a:rPr lang="ru-RU" altLang="ru-RU" sz="4400" dirty="0" err="1"/>
              <a:t>нейроинфекции</a:t>
            </a:r>
            <a:r>
              <a:rPr lang="ru-RU" altLang="ru-RU" sz="4400" dirty="0"/>
              <a:t>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4400" dirty="0"/>
              <a:t>Генетические нарушения</a:t>
            </a:r>
            <a:r>
              <a:rPr lang="ru-RU" altLang="ru-RU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980-1232263708">
            <a:extLst>
              <a:ext uri="{FF2B5EF4-FFF2-40B4-BE49-F238E27FC236}">
                <a16:creationId xmlns:a16="http://schemas.microsoft.com/office/drawing/2014/main" id="{231BA5A6-3E4B-4050-9116-53EBF7DA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256088"/>
            <a:ext cx="20605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1EAA93A2-954C-4385-8C24-E85B4D131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1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</a:rPr>
              <a:t>Классификация  энуреза</a:t>
            </a:r>
          </a:p>
        </p:txBody>
      </p:sp>
      <p:sp>
        <p:nvSpPr>
          <p:cNvPr id="27652" name="Содержимое 2">
            <a:extLst>
              <a:ext uri="{FF2B5EF4-FFF2-40B4-BE49-F238E27FC236}">
                <a16:creationId xmlns:a16="http://schemas.microsoft.com/office/drawing/2014/main" id="{F71290A9-8251-40BE-9F08-5FE7C9997E67}"/>
              </a:ext>
            </a:extLst>
          </p:cNvPr>
          <p:cNvSpPr>
            <a:spLocks/>
          </p:cNvSpPr>
          <p:nvPr/>
        </p:nvSpPr>
        <p:spPr bwMode="auto">
          <a:xfrm>
            <a:off x="1992313" y="404813"/>
            <a:ext cx="82296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8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b="1" dirty="0">
                <a:solidFill>
                  <a:srgbClr val="990033"/>
                </a:solidFill>
              </a:rPr>
              <a:t>Первичный энурез</a:t>
            </a:r>
            <a:r>
              <a:rPr lang="ru-RU" altLang="ru-RU" sz="2400" b="1" dirty="0">
                <a:solidFill>
                  <a:srgbClr val="990033"/>
                </a:solidFill>
              </a:rPr>
              <a:t> </a:t>
            </a:r>
            <a:r>
              <a:rPr lang="ru-RU" altLang="ru-RU" sz="2400" b="1" dirty="0"/>
              <a:t>- </a:t>
            </a:r>
            <a:r>
              <a:rPr lang="ru-RU" altLang="ru-RU" sz="2400" dirty="0"/>
              <a:t>недержание мочи у ребенка старше 5 лет, при условии отсутствия периода контроля над мочеиспусканием</a:t>
            </a:r>
            <a:r>
              <a:rPr lang="ru-RU" altLang="ru-RU" sz="2400" dirty="0">
                <a:solidFill>
                  <a:srgbClr val="990033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ru-RU" altLang="ru-RU" sz="24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b="1" dirty="0">
                <a:solidFill>
                  <a:srgbClr val="990033"/>
                </a:solidFill>
              </a:rPr>
              <a:t>Вторичный энурез</a:t>
            </a:r>
            <a:r>
              <a:rPr lang="ru-RU" altLang="ru-RU" sz="2400" b="1" dirty="0">
                <a:solidFill>
                  <a:srgbClr val="990033"/>
                </a:solidFill>
              </a:rPr>
              <a:t> </a:t>
            </a:r>
            <a:r>
              <a:rPr lang="ru-RU" altLang="ru-RU" sz="2400" b="1" dirty="0"/>
              <a:t>- </a:t>
            </a:r>
            <a:r>
              <a:rPr lang="ru-RU" altLang="ru-RU" sz="2400" dirty="0"/>
              <a:t>недержание мочи , возникшее у ребенка старше пятилетнего возраста, у которого ранее отмечался период стабильного контроля за опорожнением мочевого пузыря.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9DCB2AA3-C863-48C2-9B4F-A94AAA0DB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73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6000" b="1" dirty="0">
                <a:solidFill>
                  <a:srgbClr val="FF0000"/>
                </a:solidFill>
              </a:rPr>
              <a:t>Энурез: классификация 2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569D1DFC-042C-4D68-8E11-9E1797C48FB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</a:t>
            </a:r>
            <a:r>
              <a:rPr lang="ru-RU" sz="4400" dirty="0"/>
              <a:t>С практической точки зрения энурез удобно подразделять на:</a:t>
            </a:r>
          </a:p>
          <a:p>
            <a:pPr eaLnBrk="1" hangingPunct="1">
              <a:defRPr/>
            </a:pPr>
            <a:r>
              <a:rPr lang="ru-RU" sz="4400" b="1" i="1" dirty="0"/>
              <a:t>Ночной;</a:t>
            </a:r>
          </a:p>
          <a:p>
            <a:pPr eaLnBrk="1" hangingPunct="1">
              <a:defRPr/>
            </a:pPr>
            <a:r>
              <a:rPr lang="ru-RU" sz="4400" b="1" i="1" dirty="0"/>
              <a:t>Дневной;</a:t>
            </a:r>
          </a:p>
          <a:p>
            <a:pPr eaLnBrk="1" hangingPunct="1">
              <a:defRPr/>
            </a:pPr>
            <a:r>
              <a:rPr lang="ru-RU" sz="4400" b="1" i="1" dirty="0"/>
              <a:t>Сочетанный (дневной и ночной).</a:t>
            </a:r>
            <a:r>
              <a:rPr lang="ru-RU" sz="4400" dirty="0"/>
              <a:t>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67CD3106-F9CD-481A-A61C-C0DD3D48D5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76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</a:rPr>
              <a:t>Энурез: классификация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31506-DD1D-49E6-A2E4-50D49B28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err="1"/>
              <a:t>Моносимптомный</a:t>
            </a:r>
            <a:r>
              <a:rPr lang="ru-RU" sz="3600" dirty="0"/>
              <a:t> энурез делится  </a:t>
            </a:r>
          </a:p>
          <a:p>
            <a:pPr marL="0" indent="0">
              <a:buNone/>
              <a:defRPr/>
            </a:pPr>
            <a:r>
              <a:rPr lang="ru-RU" sz="3600" dirty="0"/>
              <a:t>(</a:t>
            </a:r>
            <a:r>
              <a:rPr lang="en-US" sz="3600" dirty="0"/>
              <a:t>J.P/ </a:t>
            </a:r>
            <a:r>
              <a:rPr lang="en-US" sz="3600" dirty="0" err="1"/>
              <a:t>Norgaard</a:t>
            </a:r>
            <a:r>
              <a:rPr lang="ru-RU" sz="3600" dirty="0"/>
              <a:t>,</a:t>
            </a:r>
            <a:r>
              <a:rPr lang="en-US" sz="3600" dirty="0"/>
              <a:t> 1997) </a:t>
            </a:r>
            <a:r>
              <a:rPr lang="ru-RU" sz="3600" dirty="0"/>
              <a:t>на энурез с:</a:t>
            </a:r>
          </a:p>
          <a:p>
            <a:pPr marL="0" indent="0">
              <a:buNone/>
              <a:defRPr/>
            </a:pPr>
            <a:r>
              <a:rPr lang="ru-RU" sz="3600" dirty="0"/>
              <a:t>- наличием/отсутствием ночной полиурии;</a:t>
            </a:r>
          </a:p>
          <a:p>
            <a:pPr marL="0" indent="0">
              <a:buNone/>
              <a:defRPr/>
            </a:pPr>
            <a:r>
              <a:rPr lang="ru-RU" sz="3600" dirty="0"/>
              <a:t>- наличием/отсутствием реакции на </a:t>
            </a:r>
            <a:r>
              <a:rPr lang="ru-RU" sz="3600" dirty="0" err="1"/>
              <a:t>десмоприссин</a:t>
            </a:r>
            <a:r>
              <a:rPr lang="ru-RU" sz="3600" dirty="0"/>
              <a:t>;</a:t>
            </a:r>
          </a:p>
          <a:p>
            <a:pPr marL="0" indent="0">
              <a:buNone/>
              <a:defRPr/>
            </a:pPr>
            <a:r>
              <a:rPr lang="ru-RU" sz="3600" dirty="0"/>
              <a:t>- наличием/отсутствием нарушений пробуждения или дисфункции мочевого пузыря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5088E38E-0FDE-4C1B-8CB9-C8552E222A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3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</a:rPr>
              <a:t>Первичный Энурез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A24D1AE3-5D48-4072-9C85-BE1D6F1AEEF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125539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200" i="1" u="sng" dirty="0"/>
              <a:t>Обусловлен нарушением секреции вазопрессина (</a:t>
            </a:r>
            <a:r>
              <a:rPr lang="ru-RU" altLang="ru-RU" sz="3200" i="1" u="sng" dirty="0" err="1"/>
              <a:t>ув</a:t>
            </a:r>
            <a:r>
              <a:rPr lang="ru-RU" altLang="ru-RU" sz="3200" i="1" u="sng" dirty="0"/>
              <a:t>. к-во мочи ночью)</a:t>
            </a:r>
          </a:p>
          <a:p>
            <a:pPr eaLnBrk="1" hangingPunct="1"/>
            <a:r>
              <a:rPr lang="ru-RU" altLang="ru-RU" sz="3200" dirty="0"/>
              <a:t>Энурез у родственников;</a:t>
            </a:r>
          </a:p>
          <a:p>
            <a:pPr eaLnBrk="1" hangingPunct="1"/>
            <a:r>
              <a:rPr lang="ru-RU" altLang="ru-RU" sz="3200" dirty="0"/>
              <a:t>Энурез с рождения;</a:t>
            </a:r>
          </a:p>
          <a:p>
            <a:pPr eaLnBrk="1" hangingPunct="1"/>
            <a:r>
              <a:rPr lang="ru-RU" altLang="ru-RU" sz="3200" dirty="0"/>
              <a:t>Наличие ночной полиурии;</a:t>
            </a:r>
          </a:p>
          <a:p>
            <a:pPr eaLnBrk="1" hangingPunct="1"/>
            <a:r>
              <a:rPr lang="ru-RU" altLang="ru-RU" sz="3200" dirty="0"/>
              <a:t>Снижение ночью/на протяжении суток осмотической концентрации мочи;</a:t>
            </a:r>
          </a:p>
          <a:p>
            <a:pPr eaLnBrk="1" hangingPunct="1"/>
            <a:r>
              <a:rPr lang="ru-RU" altLang="ru-RU" sz="3200" dirty="0"/>
              <a:t>Снижение уровня вазопрессина в крови</a:t>
            </a:r>
            <a:r>
              <a:rPr lang="ru-RU" altLang="ru-RU" dirty="0">
                <a:solidFill>
                  <a:srgbClr val="FF0000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CAB1BB8C-14DB-4E1F-903D-244C7D0185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Энурез: анамнез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C5FE2B-1566-419F-A503-F47E26A14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396355"/>
              </p:ext>
            </p:extLst>
          </p:nvPr>
        </p:nvGraphicFramePr>
        <p:xfrm>
          <a:off x="544285" y="1052513"/>
          <a:ext cx="11070771" cy="570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0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Вид анамнеза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Симптомы при энурезе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136">
                <a:tc>
                  <a:txBody>
                    <a:bodyPr/>
                    <a:lstStyle/>
                    <a:p>
                      <a:r>
                        <a:rPr lang="ru-RU" sz="2800" dirty="0"/>
                        <a:t>Акушерский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Патология беременности</a:t>
                      </a:r>
                    </a:p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Родовая  травма,</a:t>
                      </a:r>
                      <a:r>
                        <a:rPr lang="ru-RU" sz="2800" baseline="0" dirty="0">
                          <a:solidFill>
                            <a:srgbClr val="FF0000"/>
                          </a:solidFill>
                        </a:rPr>
                        <a:t> асфиксия и гипоксия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136">
                <a:tc>
                  <a:txBody>
                    <a:bodyPr/>
                    <a:lstStyle/>
                    <a:p>
                      <a:r>
                        <a:rPr lang="ru-RU" sz="2800" dirty="0"/>
                        <a:t>Семейный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Энурез у родственников, аномалии и заболевания МВС у родственников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193">
                <a:tc>
                  <a:txBody>
                    <a:bodyPr/>
                    <a:lstStyle/>
                    <a:p>
                      <a:r>
                        <a:rPr lang="ru-RU" sz="2800" dirty="0"/>
                        <a:t>Социальный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Социально-неблагополучная семья</a:t>
                      </a:r>
                    </a:p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Ненормальные отношения</a:t>
                      </a:r>
                      <a:r>
                        <a:rPr lang="ru-RU" sz="2800" baseline="0" dirty="0">
                          <a:solidFill>
                            <a:srgbClr val="FF0000"/>
                          </a:solidFill>
                        </a:rPr>
                        <a:t> с родственниками, в школе, сверстниками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251">
                <a:tc>
                  <a:txBody>
                    <a:bodyPr/>
                    <a:lstStyle/>
                    <a:p>
                      <a:r>
                        <a:rPr lang="ru-RU" sz="2800" dirty="0"/>
                        <a:t>Анамнез заболевания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Возраст возникновения Э, частота проявлений, характеристика мочеиспусканий и диуреза,</a:t>
                      </a:r>
                    </a:p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Запоры</a:t>
                      </a:r>
                    </a:p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Заболевания МВС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142203A8-35E8-4D1D-8A2D-A89ACA80FD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4785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Энурез: клинические проявления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6B9790-F767-4B7F-B42C-F742B8D14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22850"/>
              </p:ext>
            </p:extLst>
          </p:nvPr>
        </p:nvGraphicFramePr>
        <p:xfrm>
          <a:off x="391887" y="981075"/>
          <a:ext cx="11321142" cy="602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Характер сна</a:t>
                      </a: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-сон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 глубокий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-сон тревожный со сновидениями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- трудности засыпания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Психические особенности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-замедленное психическое развитие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нарушения поведения, страхи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навязчивые мысли, движения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Изменения в эмоционально-волевой сфере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Трудности в учебе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Нарушения мочеиспускания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-боли при мочеиспускании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-ночная полиурия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-Редкие или частые мочеиспускания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неудержание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мочи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Внешний вид ребенка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-Наличие малых аномалий развития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-Наличие костных аномалий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Состояние ЦНС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-минимальная мозговая дисфункция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-Нарушение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 чувствительности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-вегетативные нарушения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Осмотр гениталий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эписпадия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 гипоспадия, </a:t>
                      </a:r>
                      <a:r>
                        <a:rPr lang="ru-RU" sz="1800" b="1" baseline="0" dirty="0" err="1">
                          <a:solidFill>
                            <a:srgbClr val="FF0000"/>
                          </a:solidFill>
                        </a:rPr>
                        <a:t>вульвит</a:t>
                      </a:r>
                      <a:endParaRPr lang="ru-RU" sz="1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0CAFDFDC-2502-4635-A614-A00A88D9A4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</a:rPr>
              <a:t>Обследования при энурезе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B2945191-8636-46BB-878C-0E85FE6B0D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93913" y="908051"/>
            <a:ext cx="11636829" cy="521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b="1" i="1" dirty="0" err="1"/>
              <a:t>Физикальное</a:t>
            </a:r>
            <a:r>
              <a:rPr lang="ru-RU" altLang="ru-RU" b="1" i="1" dirty="0"/>
              <a:t> обследование </a:t>
            </a:r>
            <a:r>
              <a:rPr lang="ru-RU" altLang="ru-RU" dirty="0"/>
              <a:t>(обычно без патологии). </a:t>
            </a:r>
          </a:p>
          <a:p>
            <a:pPr eaLnBrk="1" hangingPunct="1"/>
            <a:r>
              <a:rPr lang="ru-RU" altLang="ru-RU" dirty="0"/>
              <a:t>Исключить патологию ЦНС, </a:t>
            </a:r>
            <a:r>
              <a:rPr lang="ru-RU" altLang="ru-RU" dirty="0" err="1"/>
              <a:t>пропальпировать</a:t>
            </a:r>
            <a:r>
              <a:rPr lang="ru-RU" altLang="ru-RU" dirty="0"/>
              <a:t> щитовидную железу, измерить АД, оценить степень аденоидных   вегетаций (нарушение сна), оценить состояние тонуса ануса, провести суточное мониторирование сердца (АВ-блокады).</a:t>
            </a:r>
          </a:p>
          <a:p>
            <a:pPr eaLnBrk="1" hangingPunct="1"/>
            <a:r>
              <a:rPr lang="ru-RU" altLang="ru-RU" dirty="0"/>
              <a:t>Ведение дневника спонтанных мочеиспусканий (в течение 3-х дней фиксируют время мочеиспусканий и объем выделенной мочи).</a:t>
            </a:r>
          </a:p>
          <a:p>
            <a:pPr eaLnBrk="1" hangingPunct="1"/>
            <a:r>
              <a:rPr lang="ru-RU" altLang="ru-RU" b="1" i="1" dirty="0"/>
              <a:t>Исследования:</a:t>
            </a:r>
            <a:r>
              <a:rPr lang="ru-RU" altLang="ru-RU" dirty="0"/>
              <a:t> ОАК, ОАМ, дневник спонтанных мочеиспусканий, УЗИ мочевого пузыря, проба по </a:t>
            </a:r>
            <a:r>
              <a:rPr lang="ru-RU" altLang="ru-RU" dirty="0" err="1"/>
              <a:t>Зимницкому</a:t>
            </a:r>
            <a:r>
              <a:rPr lang="ru-RU" altLang="ru-RU" dirty="0"/>
              <a:t>. </a:t>
            </a:r>
          </a:p>
          <a:p>
            <a:pPr eaLnBrk="1" hangingPunct="1"/>
            <a:r>
              <a:rPr lang="ru-RU" altLang="ru-RU" i="1" u="sng" dirty="0"/>
              <a:t>По показаниям: </a:t>
            </a:r>
            <a:r>
              <a:rPr lang="ru-RU" altLang="ru-RU" dirty="0"/>
              <a:t>ректальное исследование (при наличии запоров), урофлоуметрия (при наличии НДМП),  МРТ (для детей с неврологической симптоматикой).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90982-94C2-4C39-8BB1-1AFA8FA5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ВИДЫ нарушения мочеиспускания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6DBBE-5BFA-414F-8F52-B20EF528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82486"/>
            <a:ext cx="11408229" cy="52686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соответствии с обновленными рекомендациями ICCS, в детском возрасте выделяют следующие виды нарушений мочеиспускания, проявляющиеся в дневное время: </a:t>
            </a:r>
            <a:r>
              <a:rPr lang="ru-RU" sz="3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дисфункция мочевого пузыря и кишечника, гиперактивный мочевой пузырь, задержка мочеиспускания, </a:t>
            </a:r>
            <a:r>
              <a:rPr lang="ru-RU" sz="3200" b="1" i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гипоактивный</a:t>
            </a:r>
            <a:r>
              <a:rPr lang="ru-RU" sz="3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мочевой пузырь, </a:t>
            </a:r>
            <a:r>
              <a:rPr lang="ru-RU" sz="3200" b="1" i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дисфункциональное</a:t>
            </a:r>
            <a:r>
              <a:rPr lang="ru-RU" sz="3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мочеиспускание, </a:t>
            </a:r>
            <a:r>
              <a:rPr lang="ru-RU" sz="3200" b="1" i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инфравезикальная</a:t>
            </a:r>
            <a:r>
              <a:rPr lang="ru-RU" sz="3200" b="1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обструкция, стрессовое недержание мочи, вагинальный рефлюкс, недержание при смехе, чрезвычайно частое мочеиспускание только в дневное время, дисфункция шейки мочевого пузыря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447407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89031810-3D3A-4373-AF78-4B2F8A8467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 при поражении ЦНС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0009F651-CE57-4453-B99B-A9E129539DD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74913" y="1010093"/>
            <a:ext cx="10765719" cy="5482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4000" dirty="0"/>
              <a:t>Регулярность (почти каждую ночь);</a:t>
            </a:r>
          </a:p>
          <a:p>
            <a:pPr eaLnBrk="1" hangingPunct="1"/>
            <a:r>
              <a:rPr lang="ru-RU" altLang="ru-RU" sz="4000" dirty="0"/>
              <a:t>Может быть несколько раз за ночь;</a:t>
            </a:r>
          </a:p>
          <a:p>
            <a:pPr eaLnBrk="1" hangingPunct="1"/>
            <a:r>
              <a:rPr lang="ru-RU" altLang="ru-RU" sz="4000" dirty="0"/>
              <a:t>Мокрый ребенок не просыпается;</a:t>
            </a:r>
          </a:p>
          <a:p>
            <a:pPr eaLnBrk="1" hangingPunct="1"/>
            <a:r>
              <a:rPr lang="ru-RU" altLang="ru-RU" sz="4000" dirty="0"/>
              <a:t>Императивные, непреодолимые позывы;</a:t>
            </a:r>
          </a:p>
          <a:p>
            <a:pPr eaLnBrk="1" hangingPunct="1"/>
            <a:r>
              <a:rPr lang="ru-RU" altLang="ru-RU" sz="4000" dirty="0"/>
              <a:t>Учащение Э при переутомлении;</a:t>
            </a:r>
          </a:p>
          <a:p>
            <a:pPr eaLnBrk="1" hangingPunct="1"/>
            <a:r>
              <a:rPr lang="ru-RU" altLang="ru-RU" sz="4000" dirty="0"/>
              <a:t>Наличие признаков </a:t>
            </a:r>
            <a:r>
              <a:rPr lang="ru-RU" altLang="ru-RU" sz="4000" dirty="0" err="1"/>
              <a:t>цереброастении</a:t>
            </a:r>
            <a:r>
              <a:rPr lang="ru-RU" altLang="ru-RU" sz="4000" dirty="0"/>
              <a:t>;</a:t>
            </a:r>
          </a:p>
          <a:p>
            <a:pPr eaLnBrk="1" hangingPunct="1"/>
            <a:r>
              <a:rPr lang="ru-RU" altLang="ru-RU" sz="4000" dirty="0"/>
              <a:t>Неспецифические изменения на ЭЭГ;</a:t>
            </a:r>
          </a:p>
          <a:p>
            <a:pPr eaLnBrk="1" hangingPunct="1"/>
            <a:r>
              <a:rPr lang="ru-RU" altLang="ru-RU" sz="4000" dirty="0"/>
              <a:t>Наличие НДМП;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2C8F54B3-7616-4E2B-B8FD-96EBD21282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73888" y="274638"/>
            <a:ext cx="10324214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</a:rPr>
              <a:t>Невротическое недержание мочи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AC2F7A93-B112-4DCE-A9EC-209BC5BF2E2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400" dirty="0"/>
              <a:t>Эпизоды Э нечасто, нерегулярно;</a:t>
            </a:r>
          </a:p>
          <a:p>
            <a:pPr eaLnBrk="1" hangingPunct="1"/>
            <a:r>
              <a:rPr lang="ru-RU" altLang="ru-RU" sz="4400" dirty="0"/>
              <a:t>Эпизоды Э ночью и днем;</a:t>
            </a:r>
          </a:p>
          <a:p>
            <a:pPr eaLnBrk="1" hangingPunct="1"/>
            <a:r>
              <a:rPr lang="ru-RU" altLang="ru-RU" sz="4400" dirty="0"/>
              <a:t>Эпизоды Э проходят в спокойной обстановке;</a:t>
            </a:r>
          </a:p>
          <a:p>
            <a:pPr eaLnBrk="1" hangingPunct="1"/>
            <a:r>
              <a:rPr lang="ru-RU" altLang="ru-RU" sz="4400" dirty="0"/>
              <a:t>Поверхностный, тревожный сон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9BC7F4B-A1C4-4311-8309-4592A545CF7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97712" y="274638"/>
            <a:ext cx="11408735" cy="820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Тактика педиатра при обращении ребенка с Э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A62698-EDD8-496E-859B-9DFACA96BDBE}"/>
              </a:ext>
            </a:extLst>
          </p:cNvPr>
          <p:cNvSpPr/>
          <p:nvPr/>
        </p:nvSpPr>
        <p:spPr>
          <a:xfrm>
            <a:off x="4071257" y="1371600"/>
            <a:ext cx="4245429" cy="4754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Педиатр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Сбор всех видов анамнеза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Клинический осмотр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Клинические и биохимические анализы крови и мочи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Проба </a:t>
            </a:r>
            <a:r>
              <a:rPr lang="ru-RU" sz="2800" dirty="0" err="1">
                <a:solidFill>
                  <a:schemeClr val="tx1"/>
                </a:solidFill>
              </a:rPr>
              <a:t>Зимницкого</a:t>
            </a: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УЗИ почек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УЗИ мочевого пузыря на остаточную мочу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604983-1BDC-4997-BBE7-1C0005D6D17B}"/>
              </a:ext>
            </a:extLst>
          </p:cNvPr>
          <p:cNvSpPr/>
          <p:nvPr/>
        </p:nvSpPr>
        <p:spPr>
          <a:xfrm>
            <a:off x="827314" y="1196976"/>
            <a:ext cx="2852057" cy="4430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УРОЛОГ</a:t>
            </a:r>
            <a:r>
              <a:rPr lang="ru-RU" b="1" dirty="0"/>
              <a:t>УРОЛОГ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Оценка результатов обследования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Дополнительные исследования </a:t>
            </a:r>
            <a:r>
              <a:rPr lang="ru-RU" sz="2800" dirty="0" err="1">
                <a:solidFill>
                  <a:schemeClr val="tx1"/>
                </a:solidFill>
              </a:rPr>
              <a:t>уродинамики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68700D-1597-4E81-9069-5CE452A60AAA}"/>
              </a:ext>
            </a:extLst>
          </p:cNvPr>
          <p:cNvSpPr/>
          <p:nvPr/>
        </p:nvSpPr>
        <p:spPr>
          <a:xfrm>
            <a:off x="8610601" y="1196976"/>
            <a:ext cx="2383970" cy="3647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Невролог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Клиническое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обследование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ЭЭГ</a:t>
            </a:r>
          </a:p>
          <a:p>
            <a:pPr algn="ctr">
              <a:defRPr/>
            </a:pPr>
            <a:r>
              <a:rPr lang="ru-RU" sz="2800" dirty="0" err="1">
                <a:solidFill>
                  <a:schemeClr val="tx1"/>
                </a:solidFill>
              </a:rPr>
              <a:t>Электромио</a:t>
            </a:r>
            <a:r>
              <a:rPr lang="ru-RU" sz="2800" dirty="0">
                <a:solidFill>
                  <a:schemeClr val="tx1"/>
                </a:solidFill>
              </a:rPr>
              <a:t>-графия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22B96-9ABC-4913-BAFE-AC05231A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Дифференциальный диагноз причин энуреза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6AF54B5-6DB9-4D87-B244-57E3355703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52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136">
                  <a:extLst>
                    <a:ext uri="{9D8B030D-6E8A-4147-A177-3AD203B41FA5}">
                      <a16:colId xmlns:a16="http://schemas.microsoft.com/office/drawing/2014/main" val="1969896396"/>
                    </a:ext>
                  </a:extLst>
                </a:gridCol>
                <a:gridCol w="6080464">
                  <a:extLst>
                    <a:ext uri="{9D8B030D-6E8A-4147-A177-3AD203B41FA5}">
                      <a16:colId xmlns:a16="http://schemas.microsoft.com/office/drawing/2014/main" val="1233021347"/>
                    </a:ext>
                  </a:extLst>
                </a:gridCol>
              </a:tblGrid>
              <a:tr h="2238761">
                <a:tc>
                  <a:txBody>
                    <a:bodyPr/>
                    <a:lstStyle/>
                    <a:p>
                      <a:r>
                        <a:rPr lang="ru-RU" sz="2400" dirty="0"/>
                        <a:t>Энурез связан с полиурией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Сахарный диабет</a:t>
                      </a:r>
                    </a:p>
                    <a:p>
                      <a:r>
                        <a:rPr lang="ru-RU" sz="2400" dirty="0"/>
                        <a:t>Несахарное мочеизнурения</a:t>
                      </a:r>
                    </a:p>
                    <a:p>
                      <a:r>
                        <a:rPr lang="ru-RU" sz="2400" dirty="0"/>
                        <a:t>Почечно-</a:t>
                      </a:r>
                      <a:r>
                        <a:rPr lang="ru-RU" sz="2400" dirty="0" err="1"/>
                        <a:t>канальцевый</a:t>
                      </a:r>
                      <a:r>
                        <a:rPr lang="ru-RU" sz="2400" dirty="0"/>
                        <a:t>  ацидоз</a:t>
                      </a:r>
                    </a:p>
                    <a:p>
                      <a:r>
                        <a:rPr lang="ru-RU" sz="2400" dirty="0"/>
                        <a:t>Хроническая болезнь почек</a:t>
                      </a:r>
                    </a:p>
                    <a:p>
                      <a:r>
                        <a:rPr lang="ru-RU" sz="2400" dirty="0"/>
                        <a:t>Пиелонефрит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47506"/>
                  </a:ext>
                </a:extLst>
              </a:tr>
              <a:tr h="2238761">
                <a:tc>
                  <a:txBody>
                    <a:bodyPr/>
                    <a:lstStyle/>
                    <a:p>
                      <a:r>
                        <a:rPr lang="ru-RU" sz="2400" dirty="0"/>
                        <a:t>Энурез без полиурии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Клапаны задней уретры</a:t>
                      </a:r>
                    </a:p>
                    <a:p>
                      <a:r>
                        <a:rPr lang="ru-RU" sz="2400" dirty="0"/>
                        <a:t>Воспалительные заболевания в наружных половых органах</a:t>
                      </a:r>
                    </a:p>
                    <a:p>
                      <a:r>
                        <a:rPr lang="ru-RU" sz="2400" dirty="0"/>
                        <a:t>Острый и хронический цистит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80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903EE6A1-6FD5-4312-8211-E34BE5DB74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 err="1">
                <a:solidFill>
                  <a:srgbClr val="FF0000"/>
                </a:solidFill>
              </a:rPr>
              <a:t>Дифдиагностика</a:t>
            </a:r>
            <a:r>
              <a:rPr lang="ru-RU" altLang="ru-RU" b="1" dirty="0">
                <a:solidFill>
                  <a:srgbClr val="FF0000"/>
                </a:solidFill>
              </a:rPr>
              <a:t> видов энуреза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0DEDF62-F034-4EBA-A7F1-A98E928A9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87994"/>
              </p:ext>
            </p:extLst>
          </p:nvPr>
        </p:nvGraphicFramePr>
        <p:xfrm>
          <a:off x="435429" y="1125539"/>
          <a:ext cx="11168744" cy="539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9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Признак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Первичный Э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Э при  НДМП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Э при пороках МВС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9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Частота эпизодов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Не более 1 за ночь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До 5 за ночь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2-3 за ночь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Характер течения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Монотонный 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прерывистый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Часто прерывистый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8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Функция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детрузора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МП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сохранна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Часто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гиперрефлектор-ный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МП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Гиперрефлектор-ный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 и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гипорефлекторый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МП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9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Характер мочеиспусканий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нормальный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дизурия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поллакиурия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Дневной энурез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характерен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характерен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9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Запоры,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энкопрез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Очень часто</a:t>
                      </a:r>
                    </a:p>
                  </a:txBody>
                  <a:tcPr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часто</a:t>
                      </a:r>
                    </a:p>
                  </a:txBody>
                  <a:tcPr marT="45709" marB="4570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F4F4AE5-5A38-4675-8A84-8C0382808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1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Методы лечения энуреза 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4E8E365-0805-4DA2-A8FF-EB522E20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052514"/>
            <a:ext cx="3311525" cy="955675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err="1">
                <a:solidFill>
                  <a:srgbClr val="006600"/>
                </a:solidFill>
              </a:rPr>
              <a:t>Медикамен-тозные</a:t>
            </a:r>
            <a:r>
              <a:rPr lang="ru-RU" altLang="ru-RU" sz="28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AA070A52-27ED-41C9-8C1C-5BCA620D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1052514"/>
            <a:ext cx="3024187" cy="955675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6600"/>
                </a:solidFill>
              </a:rPr>
              <a:t>Немедикамен-тозные 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04B10D25-500A-476A-A1CA-4CE63015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2276475"/>
            <a:ext cx="513637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Мочевые </a:t>
            </a:r>
            <a:r>
              <a:rPr lang="ru-RU" altLang="ru-RU" sz="2400" dirty="0" err="1"/>
              <a:t>алармы</a:t>
            </a:r>
            <a:r>
              <a:rPr lang="ru-RU" altLang="ru-RU" sz="2400" dirty="0"/>
              <a:t> (будильники), </a:t>
            </a:r>
            <a:r>
              <a:rPr lang="en-US" altLang="ru-RU" sz="2400" dirty="0"/>
              <a:t>alarm</a:t>
            </a:r>
            <a:r>
              <a:rPr lang="ru-RU" altLang="ru-RU" sz="2400" dirty="0"/>
              <a:t>-терапия.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Пробуждение по расписанию,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Психотерапия, 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Физиотерапия,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Диетотерапия.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dirty="0">
              <a:solidFill>
                <a:srgbClr val="990033"/>
              </a:solidFill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E0AC88CB-E2E2-45A2-B366-26FA3822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078039"/>
            <a:ext cx="4319587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Транквилизаторы и </a:t>
            </a:r>
            <a:r>
              <a:rPr lang="ru-RU" altLang="ru-RU" sz="2400" dirty="0" err="1"/>
              <a:t>анксиолитики</a:t>
            </a:r>
            <a:r>
              <a:rPr lang="ru-RU" altLang="ru-RU" sz="2400" dirty="0"/>
              <a:t>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 err="1"/>
              <a:t>Ноотропы</a:t>
            </a:r>
            <a:r>
              <a:rPr lang="ru-RU" altLang="ru-RU" sz="2400" dirty="0"/>
              <a:t>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 err="1"/>
              <a:t>Оксибутинина</a:t>
            </a:r>
            <a:r>
              <a:rPr lang="ru-RU" altLang="ru-RU" sz="2400" dirty="0"/>
              <a:t> гидрохлорид,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 dirty="0"/>
              <a:t>Синтетические аналоги, вазопрессина.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 dirty="0" err="1"/>
              <a:t>Тенотен</a:t>
            </a:r>
            <a:r>
              <a:rPr lang="ru-RU" altLang="ru-RU" sz="2400" dirty="0"/>
              <a:t> детский</a:t>
            </a:r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E45C3D82-54CA-4F29-BDCE-434AC3D94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620714"/>
            <a:ext cx="10080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02D4D257-DFC4-49EE-9F76-2C79AB649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620714"/>
            <a:ext cx="9350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xn-80ahcn6akn">
            <a:extLst>
              <a:ext uri="{FF2B5EF4-FFF2-40B4-BE49-F238E27FC236}">
                <a16:creationId xmlns:a16="http://schemas.microsoft.com/office/drawing/2014/main" id="{2E92272D-7979-4791-AF61-1CB3DFE4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9" y="4043364"/>
            <a:ext cx="33115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9B4448DE-474A-4523-BBDE-073E5BC4A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8856"/>
            <a:ext cx="8229600" cy="1088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rgbClr val="FF0000"/>
                </a:solidFill>
              </a:rPr>
              <a:t>Лечение энуреза (невролог)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8B0740F1-EFF9-495D-9D5F-35D56F12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96976"/>
            <a:ext cx="72009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>
                <a:solidFill>
                  <a:srgbClr val="990033"/>
                </a:solidFill>
              </a:rPr>
              <a:t> </a:t>
            </a:r>
            <a:r>
              <a:rPr lang="ru-RU" altLang="ru-RU" sz="3200" b="1" dirty="0"/>
              <a:t>Выработка</a:t>
            </a:r>
            <a:r>
              <a:rPr lang="ru-RU" altLang="ru-RU" sz="2800" b="1" dirty="0"/>
              <a:t> </a:t>
            </a:r>
            <a:r>
              <a:rPr lang="ru-RU" altLang="ru-RU" sz="2400" dirty="0"/>
              <a:t>и/или восстановление рефлекса</a:t>
            </a:r>
          </a:p>
          <a:p>
            <a:pPr eaLnBrk="1" hangingPunct="1">
              <a:buFontTx/>
              <a:buChar char="•"/>
            </a:pPr>
            <a:endParaRPr lang="ru-RU" altLang="ru-RU" sz="2400" dirty="0"/>
          </a:p>
          <a:p>
            <a:pPr eaLnBrk="1" hangingPunct="1">
              <a:buFontTx/>
              <a:buChar char="•"/>
            </a:pPr>
            <a:r>
              <a:rPr lang="ru-RU" altLang="ru-RU" sz="3200" b="1" dirty="0"/>
              <a:t>Стимуляция</a:t>
            </a:r>
            <a:r>
              <a:rPr lang="ru-RU" altLang="ru-RU" sz="2400" b="1" dirty="0"/>
              <a:t> </a:t>
            </a:r>
            <a:r>
              <a:rPr lang="ru-RU" altLang="ru-RU" sz="2400" dirty="0"/>
              <a:t>обменных процессов в нервной ткани, способствующих формированию регуляции мочеиспускания, </a:t>
            </a:r>
          </a:p>
          <a:p>
            <a:pPr eaLnBrk="1" hangingPunct="1"/>
            <a:endParaRPr lang="ru-RU" altLang="ru-RU" sz="2400" dirty="0"/>
          </a:p>
          <a:p>
            <a:pPr eaLnBrk="1" hangingPunct="1">
              <a:buFontTx/>
              <a:buChar char="•"/>
            </a:pPr>
            <a:r>
              <a:rPr lang="ru-RU" altLang="ru-RU" sz="3200" b="1" dirty="0"/>
              <a:t>Коррекция</a:t>
            </a:r>
            <a:r>
              <a:rPr lang="ru-RU" altLang="ru-RU" sz="2400" dirty="0"/>
              <a:t> невротических        расстройств.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061A35DC-35D4-4515-8C4F-54AA1CEDC0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2260" y="274638"/>
            <a:ext cx="1104014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>Лечение энуреза: назначения педиатра при любом виде энуреза</a:t>
            </a: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59876A0E-CE1D-45CA-B722-9C1DD2BA98B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29343" y="1196975"/>
            <a:ext cx="10853057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600" dirty="0"/>
              <a:t>Адекватная психотерапия</a:t>
            </a:r>
          </a:p>
          <a:p>
            <a:pPr eaLnBrk="1" hangingPunct="1"/>
            <a:r>
              <a:rPr lang="ru-RU" altLang="ru-RU" sz="3600" dirty="0"/>
              <a:t>Диета</a:t>
            </a:r>
          </a:p>
          <a:p>
            <a:pPr eaLnBrk="1" hangingPunct="1"/>
            <a:r>
              <a:rPr lang="ru-RU" altLang="ru-RU" sz="3600" dirty="0"/>
              <a:t>ЛФК</a:t>
            </a:r>
          </a:p>
          <a:p>
            <a:pPr eaLnBrk="1" hangingPunct="1"/>
            <a:r>
              <a:rPr lang="ru-RU" altLang="ru-RU" sz="3600" dirty="0"/>
              <a:t>Лечение Э начинают с 5-6 лет. </a:t>
            </a:r>
          </a:p>
          <a:p>
            <a:pPr eaLnBrk="1" hangingPunct="1"/>
            <a:r>
              <a:rPr lang="ru-RU" altLang="ru-RU" sz="3600" dirty="0"/>
              <a:t>Ребенка приучают мочиться утром после пробуждения, каждые 2 часа, несколько раз в школе. Перед сном обязательное посещение туалета. Исключить запоры. 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0E9304FE-577D-4B2E-8386-A735D84BB9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1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Энурез: лечение 1</a:t>
            </a: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id="{533D8873-2370-41C3-9F5E-4AF8F1748E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077686"/>
            <a:ext cx="10515600" cy="5099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dirty="0"/>
              <a:t>Первый этап лечения чаще немедикаментозная терапия. Наиболее эффективно сочетание 1-го и 2-го методов лечения. </a:t>
            </a:r>
          </a:p>
          <a:p>
            <a:pPr eaLnBrk="1" hangingPunct="1"/>
            <a:r>
              <a:rPr lang="ru-RU" altLang="ru-RU" b="1" i="1" u="sng" dirty="0"/>
              <a:t>Немедикаментозная терапия Э</a:t>
            </a:r>
            <a:r>
              <a:rPr lang="ru-RU" altLang="ru-RU" dirty="0"/>
              <a:t>: соблюдение питьевого режима (ограничение жидкости в вечернее время), следить за частотой стула, поощрение ребенка при положительной динамике, мотивация к продолжению лечения.</a:t>
            </a:r>
          </a:p>
          <a:p>
            <a:pPr eaLnBrk="1" hangingPunct="1"/>
            <a:r>
              <a:rPr lang="ru-RU" altLang="ru-RU" dirty="0"/>
              <a:t>    </a:t>
            </a:r>
            <a:r>
              <a:rPr lang="en-US" altLang="ru-RU" b="1" i="1" u="sng" dirty="0"/>
              <a:t>alarm</a:t>
            </a:r>
            <a:r>
              <a:rPr lang="ru-RU" altLang="ru-RU" b="1" i="1" u="sng" dirty="0"/>
              <a:t>-терапия </a:t>
            </a:r>
            <a:r>
              <a:rPr lang="ru-RU" altLang="ru-RU" dirty="0"/>
              <a:t>использование ночного будильника с датчиком, регистрирующим влагу (метод эффективен у 2/3 детей старшего возраста). Если положительный эффект не наступает в течение 10- го месяца лечения его следует прекратить и перейти к медикаментозному лечению. 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B8DAFFD3-7F1D-4CE3-ABDF-D2ED73B17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75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Энурез: лечение 2</a:t>
            </a:r>
          </a:p>
        </p:txBody>
      </p:sp>
      <p:sp>
        <p:nvSpPr>
          <p:cNvPr id="44035" name="Объект 2">
            <a:extLst>
              <a:ext uri="{FF2B5EF4-FFF2-40B4-BE49-F238E27FC236}">
                <a16:creationId xmlns:a16="http://schemas.microsoft.com/office/drawing/2014/main" id="{F07A995B-A3D3-431C-B696-BA1EC3E8D9C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400" b="1" i="1" dirty="0" err="1"/>
              <a:t>Минирин</a:t>
            </a:r>
            <a:r>
              <a:rPr lang="ru-RU" altLang="ru-RU" sz="4400" b="1" i="1" dirty="0"/>
              <a:t>: </a:t>
            </a:r>
            <a:r>
              <a:rPr lang="ru-RU" altLang="ru-RU" sz="4400" dirty="0"/>
              <a:t>стартовая доза препарата 120-240 мкг (доза не зависит от возраста ребенка). Положительный эффект проявляется сразу. Длительность лечения 3-6 мес. В последнее время рекомендуют новую форму десмопрессина – </a:t>
            </a:r>
            <a:r>
              <a:rPr lang="ru-RU" altLang="ru-RU" sz="4400" b="1" i="1" dirty="0" err="1"/>
              <a:t>Пресайнекс</a:t>
            </a:r>
            <a:r>
              <a:rPr lang="ru-RU" altLang="ru-RU" b="1" i="1" dirty="0"/>
              <a:t>. 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13174-2F09-4DD8-9E2C-607CE243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ХАРАКТЕРИСТИКА НДМП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D816D-80FB-4511-8EEC-52F20E622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4663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дисфункций мочеиспускания одной из наиболее частых причин обращения детей в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нефрологической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практике лежат, как правило,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 нарушения механизмов накопления и опорожнения мочевого пузыря </a:t>
            </a:r>
            <a:r>
              <a:rPr lang="ru-RU" sz="2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предлежащих неврологических и травматических повреждений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состояния способны вызывать повреждения верхних отделов мочевой системы вплоть до развития необратимых изменений в почках, что требует комплексного подхода как в отношении клинико-инструментального обследования, так и лечебной тактики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31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B02E74AA-BE1D-4225-A1D8-0D76BC4941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Энурез: лечение 3</a:t>
            </a:r>
          </a:p>
        </p:txBody>
      </p:sp>
      <p:sp>
        <p:nvSpPr>
          <p:cNvPr id="45059" name="Объект 2">
            <a:extLst>
              <a:ext uri="{FF2B5EF4-FFF2-40B4-BE49-F238E27FC236}">
                <a16:creationId xmlns:a16="http://schemas.microsoft.com/office/drawing/2014/main" id="{8F9769B3-1BB9-4961-BDA1-6BACBFFDDEA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11629" y="1196975"/>
            <a:ext cx="10929257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4000" dirty="0"/>
              <a:t>Препараты второй линии – М-</a:t>
            </a:r>
            <a:r>
              <a:rPr lang="ru-RU" altLang="ru-RU" sz="4000" dirty="0" err="1"/>
              <a:t>холинолитики</a:t>
            </a:r>
            <a:r>
              <a:rPr lang="ru-RU" altLang="ru-RU" sz="4000" dirty="0"/>
              <a:t> –</a:t>
            </a:r>
            <a:r>
              <a:rPr lang="ru-RU" altLang="ru-RU" sz="4000" b="1" i="1" dirty="0" err="1"/>
              <a:t>оксибутинин</a:t>
            </a:r>
            <a:r>
              <a:rPr lang="ru-RU" altLang="ru-RU" sz="4000" b="1" i="1" dirty="0"/>
              <a:t> по 5 мг </a:t>
            </a:r>
            <a:r>
              <a:rPr lang="ru-RU" altLang="ru-RU" sz="4000" dirty="0"/>
              <a:t>и </a:t>
            </a:r>
            <a:r>
              <a:rPr lang="ru-RU" altLang="ru-RU" sz="4000" b="1" i="1" dirty="0" err="1"/>
              <a:t>толтеродин</a:t>
            </a:r>
            <a:r>
              <a:rPr lang="ru-RU" altLang="ru-RU" sz="4000" b="1" i="1" dirty="0"/>
              <a:t> 2 мг </a:t>
            </a:r>
            <a:r>
              <a:rPr lang="ru-RU" altLang="ru-RU" sz="4000" dirty="0"/>
              <a:t>(после исключения или лечения запоров). Препараты показаны детям, у которых стандартная терапия </a:t>
            </a:r>
            <a:r>
              <a:rPr lang="ru-RU" altLang="ru-RU" sz="4000" dirty="0" err="1"/>
              <a:t>десмоперссином</a:t>
            </a:r>
            <a:r>
              <a:rPr lang="ru-RU" altLang="ru-RU" sz="4000" dirty="0"/>
              <a:t> оказалась неэффективной. При </a:t>
            </a:r>
            <a:r>
              <a:rPr lang="ru-RU" altLang="ru-RU" sz="4000" dirty="0" err="1"/>
              <a:t>неэффективнос-ти</a:t>
            </a:r>
            <a:r>
              <a:rPr lang="ru-RU" altLang="ru-RU" sz="4000" dirty="0"/>
              <a:t> лечения дозы препаратов могут быть удвоены. Некоторые авторы рекомендуют </a:t>
            </a:r>
            <a:r>
              <a:rPr lang="ru-RU" altLang="ru-RU" sz="4000" b="1" i="1" dirty="0"/>
              <a:t>сочетать М-</a:t>
            </a:r>
            <a:r>
              <a:rPr lang="ru-RU" altLang="ru-RU" sz="4000" b="1" i="1" dirty="0" err="1"/>
              <a:t>холинолитики</a:t>
            </a:r>
            <a:r>
              <a:rPr lang="ru-RU" altLang="ru-RU" sz="4000" b="1" i="1" dirty="0"/>
              <a:t> и десмопрессин</a:t>
            </a:r>
            <a:r>
              <a:rPr lang="ru-RU" altLang="ru-RU" sz="4000" dirty="0"/>
              <a:t>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C35C4E35-D97F-4B86-AE8E-6C14E2F567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88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Энурез: лечение 4</a:t>
            </a:r>
          </a:p>
        </p:txBody>
      </p:sp>
      <p:sp>
        <p:nvSpPr>
          <p:cNvPr id="46083" name="Объект 2">
            <a:extLst>
              <a:ext uri="{FF2B5EF4-FFF2-40B4-BE49-F238E27FC236}">
                <a16:creationId xmlns:a16="http://schemas.microsoft.com/office/drawing/2014/main" id="{896E99A5-F2CA-4B4E-8152-1A08F2B4578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153886"/>
            <a:ext cx="10515600" cy="5023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600" dirty="0"/>
              <a:t>К препаратам 3-й линии относят трициклические антидепрессанты. </a:t>
            </a:r>
            <a:r>
              <a:rPr lang="ru-RU" altLang="ru-RU" sz="3600" b="1" i="1" dirty="0"/>
              <a:t>Имипрамин в дозе 25-50 мг </a:t>
            </a:r>
            <a:r>
              <a:rPr lang="ru-RU" altLang="ru-RU" sz="3600" dirty="0"/>
              <a:t>(детям старше 9 лет) иногда эффективен даже в </a:t>
            </a:r>
            <a:r>
              <a:rPr lang="ru-RU" altLang="ru-RU" sz="3600" dirty="0" err="1"/>
              <a:t>фамакорезистентных</a:t>
            </a:r>
            <a:r>
              <a:rPr lang="ru-RU" altLang="ru-RU" sz="3600" dirty="0"/>
              <a:t> случаях (эффективность 5-40%). При получении положительного эффекта в течение месяца дозу препарата следует снизить до максимально низкой. Каждые 3 </a:t>
            </a:r>
            <a:r>
              <a:rPr lang="ru-RU" altLang="ru-RU" sz="3600" dirty="0" err="1"/>
              <a:t>мес</a:t>
            </a:r>
            <a:r>
              <a:rPr lang="ru-RU" altLang="ru-RU" sz="3600" dirty="0"/>
              <a:t> возможен перерыв в лечении на 2 недели. ВОЗ не рекомендует имипрамин для лечения  ночного Э</a:t>
            </a:r>
            <a:r>
              <a:rPr lang="ru-RU" altLang="ru-RU" sz="24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6C07EFBF-1CBC-4BD4-AC1A-292979A9E8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6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Энурез лечение 5 </a:t>
            </a:r>
          </a:p>
        </p:txBody>
      </p:sp>
      <p:sp>
        <p:nvSpPr>
          <p:cNvPr id="47107" name="Объект 2">
            <a:extLst>
              <a:ext uri="{FF2B5EF4-FFF2-40B4-BE49-F238E27FC236}">
                <a16:creationId xmlns:a16="http://schemas.microsoft.com/office/drawing/2014/main" id="{7B891846-A7DE-4D0E-B624-95EAA436E1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400" dirty="0"/>
              <a:t>При лечении Э можно также применять: иглоукалывание, диетотерапию, физиотерапию, комбинацию диуретического и антидиуретического лечения</a:t>
            </a:r>
            <a:r>
              <a:rPr lang="ru-RU" altLang="ru-RU" dirty="0"/>
              <a:t>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6891D549-35FD-4660-A6F3-D5A1439FB3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b="1" dirty="0">
                <a:solidFill>
                  <a:srgbClr val="FF0000"/>
                </a:solidFill>
              </a:rPr>
              <a:t>Физиотерапия при  энурезе</a:t>
            </a:r>
          </a:p>
        </p:txBody>
      </p:sp>
      <p:sp>
        <p:nvSpPr>
          <p:cNvPr id="48131" name="Объект 2">
            <a:extLst>
              <a:ext uri="{FF2B5EF4-FFF2-40B4-BE49-F238E27FC236}">
                <a16:creationId xmlns:a16="http://schemas.microsoft.com/office/drawing/2014/main" id="{D15158EB-F6FF-418F-BE8B-F3FF6BBBBA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6313" y="1268413"/>
            <a:ext cx="10940143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200" dirty="0"/>
              <a:t>Электрофорез с  </a:t>
            </a:r>
            <a:r>
              <a:rPr lang="ru-RU" altLang="ru-RU" sz="3200" dirty="0" err="1"/>
              <a:t>холинолитиками</a:t>
            </a:r>
            <a:r>
              <a:rPr lang="ru-RU" altLang="ru-RU" sz="3200" dirty="0"/>
              <a:t> и спазмолитиками (при </a:t>
            </a:r>
            <a:r>
              <a:rPr lang="ru-RU" altLang="ru-RU" sz="3200" dirty="0" err="1"/>
              <a:t>гиреррефлекторной</a:t>
            </a:r>
            <a:r>
              <a:rPr lang="ru-RU" altLang="ru-RU" sz="3200" dirty="0"/>
              <a:t> дисфункции МП);</a:t>
            </a:r>
          </a:p>
          <a:p>
            <a:pPr eaLnBrk="1" hangingPunct="1"/>
            <a:r>
              <a:rPr lang="ru-RU" altLang="ru-RU" sz="3200" dirty="0"/>
              <a:t>Парафин или озокерит на область МП;</a:t>
            </a:r>
          </a:p>
          <a:p>
            <a:pPr eaLnBrk="1" hangingPunct="1"/>
            <a:r>
              <a:rPr lang="ru-RU" altLang="ru-RU" sz="3200" dirty="0"/>
              <a:t>Электростимуляция мочевого пузыря;</a:t>
            </a:r>
          </a:p>
          <a:p>
            <a:pPr eaLnBrk="1" hangingPunct="1"/>
            <a:r>
              <a:rPr lang="ru-RU" altLang="ru-RU" sz="3200" dirty="0"/>
              <a:t>Синусоидальные модулированные токи;</a:t>
            </a:r>
          </a:p>
          <a:p>
            <a:pPr eaLnBrk="1" hangingPunct="1"/>
            <a:r>
              <a:rPr lang="ru-RU" altLang="ru-RU" sz="3200" dirty="0"/>
              <a:t>Магнитотерапия;</a:t>
            </a:r>
          </a:p>
          <a:p>
            <a:pPr eaLnBrk="1" hangingPunct="1"/>
            <a:r>
              <a:rPr lang="ru-RU" altLang="ru-RU" sz="3200" dirty="0"/>
              <a:t>Ультразвуковое лечение;</a:t>
            </a:r>
          </a:p>
          <a:p>
            <a:pPr eaLnBrk="1" hangingPunct="1"/>
            <a:r>
              <a:rPr lang="ru-RU" altLang="ru-RU" sz="3200" dirty="0"/>
              <a:t>Лазеротерапия; </a:t>
            </a:r>
            <a:r>
              <a:rPr lang="ru-RU" altLang="ru-RU" sz="2400" dirty="0"/>
              <a:t>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3">
            <a:extLst>
              <a:ext uri="{FF2B5EF4-FFF2-40B4-BE49-F238E27FC236}">
                <a16:creationId xmlns:a16="http://schemas.microsoft.com/office/drawing/2014/main" id="{0AC2F7EA-46EC-477D-BFBC-BDBEA9238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10972800" cy="488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br>
              <a:rPr lang="ru-RU" altLang="ru-RU" sz="8800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altLang="ru-RU" sz="8800" b="1" dirty="0">
                <a:solidFill>
                  <a:srgbClr val="FF0000"/>
                </a:solidFill>
                <a:cs typeface="Aharoni" panose="02010803020104030203" pitchFamily="2" charset="-79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B3F73-B3CE-43B7-B8DE-CE5C887B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ТЕРМИНОЛОГИЯ и СУТЬ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A3FB0-BA70-4F62-89FF-E17E563D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515600" cy="49429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Ввиду неясности этиологии функциональных расстройств мочевого пузыря и нередкого отсутствия их инструментального подтверждения для их обозначения используют самые разнообразные термины: </a:t>
            </a:r>
            <a:r>
              <a:rPr lang="ru-RU" b="1" i="1" dirty="0"/>
              <a:t>синдромы </a:t>
            </a:r>
            <a:r>
              <a:rPr lang="ru-RU" b="1" i="1" dirty="0" err="1"/>
              <a:t>дисфункционального</a:t>
            </a:r>
            <a:r>
              <a:rPr lang="ru-RU" b="1" i="1" dirty="0"/>
              <a:t> мочеиспускания, </a:t>
            </a:r>
            <a:r>
              <a:rPr lang="ru-RU" b="1" i="1" dirty="0" err="1"/>
              <a:t>ненейрогенный</a:t>
            </a:r>
            <a:r>
              <a:rPr lang="ru-RU" b="1" i="1" dirty="0"/>
              <a:t>, нейрогенный мочевой пузырь, субклинический нейрогенный мочевой пузырь, оккультный </a:t>
            </a:r>
            <a:r>
              <a:rPr lang="ru-RU" b="1" i="1" dirty="0" err="1"/>
              <a:t>нейропатический</a:t>
            </a:r>
            <a:r>
              <a:rPr lang="ru-RU" b="1" i="1" dirty="0"/>
              <a:t> мочевой пузырь и д</a:t>
            </a:r>
            <a:r>
              <a:rPr lang="ru-RU" dirty="0"/>
              <a:t>р. </a:t>
            </a:r>
          </a:p>
          <a:p>
            <a:pPr marL="0" indent="0">
              <a:buNone/>
            </a:pPr>
            <a:r>
              <a:rPr lang="ru-RU" dirty="0"/>
              <a:t>В основе многих дисфункций мочеиспускания, по крайней мере тех, которые могут привести к повреждениям верхних отделов мочевого тракта, лежит </a:t>
            </a:r>
            <a:r>
              <a:rPr lang="ru-RU" b="1" i="1" dirty="0">
                <a:solidFill>
                  <a:srgbClr val="FF0000"/>
                </a:solidFill>
              </a:rPr>
              <a:t>недостаточность координации активности </a:t>
            </a:r>
            <a:r>
              <a:rPr lang="ru-RU" b="1" i="1" dirty="0" err="1">
                <a:solidFill>
                  <a:srgbClr val="FF0000"/>
                </a:solidFill>
              </a:rPr>
              <a:t>детрузора</a:t>
            </a:r>
            <a:r>
              <a:rPr lang="ru-RU" b="1" i="1" dirty="0">
                <a:solidFill>
                  <a:srgbClr val="FF0000"/>
                </a:solidFill>
              </a:rPr>
              <a:t>, шейки мочевого пузыря или наружного сфинктера</a:t>
            </a:r>
          </a:p>
        </p:txBody>
      </p:sp>
    </p:spTree>
    <p:extLst>
      <p:ext uri="{BB962C8B-B14F-4D97-AF65-F5344CB8AC3E}">
        <p14:creationId xmlns:p14="http://schemas.microsoft.com/office/powerpoint/2010/main" val="244623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FD9C-A433-4162-B049-A36D1087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Патогенез НДМП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525CA1-1039-4C03-8C14-94F6F3062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799" y="1240971"/>
            <a:ext cx="7750629" cy="55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B23C8-3E22-4F4E-9A0F-47054448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Табл. В.И. Морозов, с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соав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пациентов в зависимости от уровня поражения нервной системы</a:t>
            </a:r>
            <a:br>
              <a:rPr lang="ru-R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FB17A2F-A1C5-4FFF-A685-FBDEB52D6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872572"/>
              </p:ext>
            </p:extLst>
          </p:nvPr>
        </p:nvGraphicFramePr>
        <p:xfrm>
          <a:off x="1129553" y="1690688"/>
          <a:ext cx="9386046" cy="3612328"/>
        </p:xfrm>
        <a:graphic>
          <a:graphicData uri="http://schemas.openxmlformats.org/drawingml/2006/table">
            <a:tbl>
              <a:tblPr firstRow="1" firstCol="1" bandRow="1"/>
              <a:tblGrid>
                <a:gridCol w="5747192">
                  <a:extLst>
                    <a:ext uri="{9D8B030D-6E8A-4147-A177-3AD203B41FA5}">
                      <a16:colId xmlns:a16="http://schemas.microsoft.com/office/drawing/2014/main" val="1396779797"/>
                    </a:ext>
                  </a:extLst>
                </a:gridCol>
                <a:gridCol w="788314">
                  <a:extLst>
                    <a:ext uri="{9D8B030D-6E8A-4147-A177-3AD203B41FA5}">
                      <a16:colId xmlns:a16="http://schemas.microsoft.com/office/drawing/2014/main" val="4166262096"/>
                    </a:ext>
                  </a:extLst>
                </a:gridCol>
                <a:gridCol w="2850540">
                  <a:extLst>
                    <a:ext uri="{9D8B030D-6E8A-4147-A177-3AD203B41FA5}">
                      <a16:colId xmlns:a16="http://schemas.microsoft.com/office/drawing/2014/main" val="4183465847"/>
                    </a:ext>
                  </a:extLst>
                </a:gridCol>
              </a:tblGrid>
              <a:tr h="37455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поражения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больных</a:t>
                      </a:r>
                      <a:endParaRPr lang="ru-RU" sz="2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160711"/>
                  </a:ext>
                </a:extLst>
              </a:tr>
              <a:tr h="37455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12012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Церебральный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44577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Цервикальный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183806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Пояснично-крестцовый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696278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Сочетанный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599889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Невротические состояния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027685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13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33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44BC7-5904-42E3-B160-4833A38B0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Характеристика НДМП по частоте выявления клинических проявлений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E094E7-1719-4835-B324-57A21AB36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60698"/>
              </p:ext>
            </p:extLst>
          </p:nvPr>
        </p:nvGraphicFramePr>
        <p:xfrm>
          <a:off x="468086" y="1447800"/>
          <a:ext cx="10849169" cy="4703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0610">
                  <a:extLst>
                    <a:ext uri="{9D8B030D-6E8A-4147-A177-3AD203B41FA5}">
                      <a16:colId xmlns:a16="http://schemas.microsoft.com/office/drawing/2014/main" val="4091463058"/>
                    </a:ext>
                  </a:extLst>
                </a:gridCol>
                <a:gridCol w="2948559">
                  <a:extLst>
                    <a:ext uri="{9D8B030D-6E8A-4147-A177-3AD203B41FA5}">
                      <a16:colId xmlns:a16="http://schemas.microsoft.com/office/drawing/2014/main" val="388064390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Тип расстройства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Число детей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13468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Энурез</a:t>
                      </a:r>
                      <a:endParaRPr lang="ru-RU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2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900509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Энурез+ императивное недержание мочи</a:t>
                      </a:r>
                      <a:endParaRPr lang="ru-RU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07709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Энурез + поллакиурия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3522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Стрессовое недержание мочи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13233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Затрудненное мочеиспускание и с редкими мочеиспусканиями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361292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Поллакиурия</a:t>
                      </a:r>
                      <a:endParaRPr lang="ru-RU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620648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Поллакиурия + затрудненное мочеиспускание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394419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Редкое мочеиспускание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21913"/>
                  </a:ext>
                </a:extLst>
              </a:tr>
              <a:tr h="80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Сочетанное нарушение функции тазовых органов: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энкопрез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, запоры, энурез, императивное недержание мочи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250669"/>
                  </a:ext>
                </a:extLst>
              </a:tr>
              <a:tr h="39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</a:rPr>
                        <a:t>Хронические запоры</a:t>
                      </a:r>
                      <a:endParaRPr lang="ru-RU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5118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A88AB7-1441-4212-9301-9941F5FF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2968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клинических проявлений НДМП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13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3128</Words>
  <Application>Microsoft Office PowerPoint</Application>
  <PresentationFormat>Широкоэкранный</PresentationFormat>
  <Paragraphs>450</Paragraphs>
  <Slides>54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Fira Sans</vt:lpstr>
      <vt:lpstr>Segoe UI</vt:lpstr>
      <vt:lpstr>Times New Roman</vt:lpstr>
      <vt:lpstr>Wingdings</vt:lpstr>
      <vt:lpstr>YS Text</vt:lpstr>
      <vt:lpstr>Тема Office</vt:lpstr>
      <vt:lpstr>  Нейрогенная дисфункция мочевых путей у детей лекция для студентов педиатрического факультета 2024 год  </vt:lpstr>
      <vt:lpstr>Презентация PowerPoint</vt:lpstr>
      <vt:lpstr>    Под нейрогенной дисфункцией мочевого пузыря (НДМП) следует понимать разнообразные формы нарушения его резервуарной и эвакуаторной функции, развивающиеся вследствие поражения нервной системы или функциональных ее нарушений на ее различных уровнях – от коры головного мозга до интрамурального аппарата  </vt:lpstr>
      <vt:lpstr>ВИДЫ нарушения мочеиспускания</vt:lpstr>
      <vt:lpstr>ХАРАКТЕРИСТИКА НДМП</vt:lpstr>
      <vt:lpstr>ТЕРМИНОЛОГИЯ и СУТЬ проблемы</vt:lpstr>
      <vt:lpstr>Патогенез НДМП</vt:lpstr>
      <vt:lpstr>Табл. В.И. Морозов, с соав. Распределение пациентов в зависимости от уровня поражения нервной системы </vt:lpstr>
      <vt:lpstr>Характеристика НДМП по частоте выявления клинических проявлений </vt:lpstr>
      <vt:lpstr>Исследования при НДМП</vt:lpstr>
      <vt:lpstr>Схема обследования пациентов с НДМП</vt:lpstr>
      <vt:lpstr>КЛАССИФИКАЦИЯ НДМП</vt:lpstr>
      <vt:lpstr>Классификация НДМП по степени тяжести</vt:lpstr>
      <vt:lpstr>Критерии оценки и классификации дисфункций нижних мочевых путей (рекомендованы International Continence Society, ICS)</vt:lpstr>
      <vt:lpstr>Диагностика НДМП: анамнез</vt:lpstr>
      <vt:lpstr>Диагностика НДМП </vt:lpstr>
      <vt:lpstr>Методы исследования 2</vt:lpstr>
      <vt:lpstr>Исследования НДМП 3</vt:lpstr>
      <vt:lpstr>Результаты уродинамических исследований (пример)</vt:lpstr>
      <vt:lpstr>Алгоритм диагностики НДМП</vt:lpstr>
      <vt:lpstr>Критерии постановки диагноза НДМП</vt:lpstr>
      <vt:lpstr>Критерии диагноза «гипорефлекторный мочевой пузырь»</vt:lpstr>
      <vt:lpstr>Критерии диагноза «гиперрефлекторный мочевой пузырь»</vt:lpstr>
      <vt:lpstr>Лечение НДМП (схема лечения)</vt:lpstr>
      <vt:lpstr>ЛЕЧЕНИЕ НДМП (ПРОДОЛЖЕНИЕ)</vt:lpstr>
      <vt:lpstr>Уротерапия </vt:lpstr>
      <vt:lpstr>Лечение НДМП (конкретизация)</vt:lpstr>
      <vt:lpstr>ВАЖНО!</vt:lpstr>
      <vt:lpstr>Энурез  </vt:lpstr>
      <vt:lpstr>Этиология энуреза</vt:lpstr>
      <vt:lpstr>Роль НС в формировании энуреза</vt:lpstr>
      <vt:lpstr>Причины резидуально- органического поражения ЦНС</vt:lpstr>
      <vt:lpstr>Классификация  энуреза</vt:lpstr>
      <vt:lpstr>Энурез: классификация 2</vt:lpstr>
      <vt:lpstr>Энурез: классификация 3</vt:lpstr>
      <vt:lpstr>Первичный Энурез</vt:lpstr>
      <vt:lpstr>Энурез: анамнез</vt:lpstr>
      <vt:lpstr>Энурез: клинические проявления</vt:lpstr>
      <vt:lpstr>Обследования при энурезе</vt:lpstr>
      <vt:lpstr>Энурез при поражении ЦНС</vt:lpstr>
      <vt:lpstr>Невротическое недержание мочи</vt:lpstr>
      <vt:lpstr>Тактика педиатра при обращении ребенка с Э</vt:lpstr>
      <vt:lpstr>Дифференциальный диагноз причин энуреза</vt:lpstr>
      <vt:lpstr>Дифдиагностика видов энуреза</vt:lpstr>
      <vt:lpstr>Методы лечения энуреза </vt:lpstr>
      <vt:lpstr>Лечение энуреза (невролог)</vt:lpstr>
      <vt:lpstr>Лечение энуреза: назначения педиатра при любом виде энуреза</vt:lpstr>
      <vt:lpstr>Энурез: лечение 1</vt:lpstr>
      <vt:lpstr>Энурез: лечение 2</vt:lpstr>
      <vt:lpstr>Энурез: лечение 3</vt:lpstr>
      <vt:lpstr>Энурез: лечение 4</vt:lpstr>
      <vt:lpstr>Энурез лечение 5 </vt:lpstr>
      <vt:lpstr>Физиотерапия при  энурезе</vt:lpstr>
      <vt:lpstr>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Нейрогенная дисфункция мочевых путей у детей лекция для студентов педиатрического факультета 2024 год</dc:title>
  <dc:creator>Администратор</dc:creator>
  <cp:lastModifiedBy>Администратор</cp:lastModifiedBy>
  <cp:revision>43</cp:revision>
  <dcterms:created xsi:type="dcterms:W3CDTF">2024-09-30T12:45:52Z</dcterms:created>
  <dcterms:modified xsi:type="dcterms:W3CDTF">2024-12-17T08:22:17Z</dcterms:modified>
</cp:coreProperties>
</file>